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90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478279"/>
            <a:ext cx="8150352" cy="537971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9460" y="745693"/>
            <a:ext cx="3675379" cy="4832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94156" y="1617929"/>
            <a:ext cx="4937760" cy="3912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" y="716280"/>
            <a:ext cx="4590288" cy="547573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8909" y="28701"/>
            <a:ext cx="3877945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85317" y="2139569"/>
            <a:ext cx="11171555" cy="4094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coo_hkiro" TargetMode="External"/><Relationship Id="rId2" Type="http://schemas.openxmlformats.org/officeDocument/2006/relationships/hyperlink" Target="https://vk.com/coo_hkir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mailto:lyashkoso@ippk.ru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647314" y="1977008"/>
            <a:ext cx="670687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5"/>
              </a:spcBef>
            </a:pPr>
            <a:r>
              <a:rPr sz="2800" b="1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Учебные</a:t>
            </a:r>
            <a:r>
              <a:rPr sz="2800" b="1" i="1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i="1" spc="-20" dirty="0">
                <a:solidFill>
                  <a:srgbClr val="006FC0"/>
                </a:solidFill>
                <a:latin typeface="Times New Roman"/>
                <a:cs typeface="Times New Roman"/>
              </a:rPr>
              <a:t>предметы</a:t>
            </a:r>
            <a:r>
              <a:rPr sz="2800" b="1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 «История»</a:t>
            </a:r>
            <a:r>
              <a:rPr sz="2800" b="1" i="1" spc="-2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и</a:t>
            </a:r>
            <a:endParaRPr sz="28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</a:pPr>
            <a:r>
              <a:rPr sz="2800" b="1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«Обществознание»</a:t>
            </a:r>
            <a:r>
              <a:rPr sz="2800" b="1" i="1" spc="2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в</a:t>
            </a:r>
            <a:r>
              <a:rPr sz="2800" b="1" i="1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условиях </a:t>
            </a:r>
            <a:r>
              <a:rPr sz="2800" b="1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реализации </a:t>
            </a:r>
            <a:r>
              <a:rPr sz="2800" b="1" i="1" spc="-68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обновленного</a:t>
            </a:r>
            <a:r>
              <a:rPr sz="2800" b="1" i="1" spc="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ФГОС</a:t>
            </a:r>
            <a:r>
              <a:rPr sz="2800" b="1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ООО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95061" y="6429247"/>
            <a:ext cx="161353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600" spc="-5" dirty="0">
                <a:latin typeface="Times New Roman"/>
                <a:cs typeface="Times New Roman"/>
              </a:rPr>
              <a:t>Турочак</a:t>
            </a:r>
            <a:r>
              <a:rPr sz="1600" spc="-5" dirty="0">
                <a:latin typeface="Times New Roman"/>
                <a:cs typeface="Times New Roman"/>
              </a:rPr>
              <a:t> 2</a:t>
            </a:r>
            <a:r>
              <a:rPr sz="1600" dirty="0">
                <a:latin typeface="Times New Roman"/>
                <a:cs typeface="Times New Roman"/>
              </a:rPr>
              <a:t>0</a:t>
            </a:r>
            <a:r>
              <a:rPr sz="1600" spc="-5" dirty="0">
                <a:latin typeface="Times New Roman"/>
                <a:cs typeface="Times New Roman"/>
              </a:rPr>
              <a:t>22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56880" y="4452315"/>
            <a:ext cx="34251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100"/>
              </a:spcBef>
            </a:pPr>
            <a:r>
              <a:rPr lang="ru-RU" sz="1800" i="1" spc="-20" dirty="0" err="1">
                <a:latin typeface="Times New Roman"/>
                <a:cs typeface="Times New Roman"/>
              </a:rPr>
              <a:t>Мерова</a:t>
            </a:r>
            <a:r>
              <a:rPr lang="ru-RU" sz="1800" i="1" spc="-20" dirty="0">
                <a:latin typeface="Times New Roman"/>
                <a:cs typeface="Times New Roman"/>
              </a:rPr>
              <a:t> Ирина Семеновна</a:t>
            </a:r>
            <a:endParaRPr sz="1800" dirty="0">
              <a:latin typeface="Times New Roman"/>
              <a:cs typeface="Times New Roman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C6F5BA2-4DBA-5C6C-56D2-F8DE45BEA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29" y="3282568"/>
            <a:ext cx="4535769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9029" y="0"/>
            <a:ext cx="6393180" cy="1068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4105"/>
              </a:lnSpc>
              <a:spcBef>
                <a:spcPts val="100"/>
              </a:spcBef>
            </a:pPr>
            <a:r>
              <a:rPr sz="3600" b="0" i="1" spc="-15" dirty="0">
                <a:latin typeface="Times New Roman"/>
                <a:cs typeface="Times New Roman"/>
              </a:rPr>
              <a:t>Содержание</a:t>
            </a:r>
            <a:r>
              <a:rPr sz="3600" b="0" i="1" spc="-10" dirty="0">
                <a:latin typeface="Times New Roman"/>
                <a:cs typeface="Times New Roman"/>
              </a:rPr>
              <a:t> учебного </a:t>
            </a:r>
            <a:r>
              <a:rPr sz="3600" b="0" i="1" spc="-15" dirty="0">
                <a:latin typeface="Times New Roman"/>
                <a:cs typeface="Times New Roman"/>
              </a:rPr>
              <a:t>предмета</a:t>
            </a:r>
            <a:endParaRPr sz="3600">
              <a:latin typeface="Times New Roman"/>
              <a:cs typeface="Times New Roman"/>
            </a:endParaRPr>
          </a:p>
          <a:p>
            <a:pPr marL="635" algn="ctr">
              <a:lnSpc>
                <a:spcPts val="4105"/>
              </a:lnSpc>
            </a:pPr>
            <a:r>
              <a:rPr sz="3600" b="0" i="1" spc="-10" dirty="0">
                <a:latin typeface="Times New Roman"/>
                <a:cs typeface="Times New Roman"/>
              </a:rPr>
              <a:t>«Обществознание»</a:t>
            </a:r>
            <a:endParaRPr sz="36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84263" y="1051433"/>
          <a:ext cx="7426959" cy="51981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6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6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Класс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Элементы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содержания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образования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класс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34340" indent="-343535">
                        <a:lnSpc>
                          <a:spcPct val="100000"/>
                        </a:lnSpc>
                        <a:spcBef>
                          <a:spcPts val="1019"/>
                        </a:spcBef>
                        <a:buAutoNum type="arabicPeriod"/>
                        <a:tabLst>
                          <a:tab pos="434340" algn="l"/>
                          <a:tab pos="434975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Человек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его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 социальное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окружение;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34340" indent="-343535">
                        <a:lnSpc>
                          <a:spcPct val="100000"/>
                        </a:lnSpc>
                        <a:buAutoNum type="arabicPeriod"/>
                        <a:tabLst>
                          <a:tab pos="434340" algn="l"/>
                          <a:tab pos="434975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Общество,</a:t>
                      </a: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котором</a:t>
                      </a:r>
                      <a:r>
                        <a:rPr sz="20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мы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 живем.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95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06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класс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34340" indent="-343535">
                        <a:lnSpc>
                          <a:spcPct val="100000"/>
                        </a:lnSpc>
                        <a:spcBef>
                          <a:spcPts val="1340"/>
                        </a:spcBef>
                        <a:buAutoNum type="arabicPeriod"/>
                        <a:tabLst>
                          <a:tab pos="434340" algn="l"/>
                          <a:tab pos="434975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Социальные</a:t>
                      </a:r>
                      <a:r>
                        <a:rPr sz="2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ценности</a:t>
                      </a:r>
                      <a:r>
                        <a:rPr sz="2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нормы;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34340" indent="-343535">
                        <a:lnSpc>
                          <a:spcPct val="100000"/>
                        </a:lnSpc>
                        <a:buAutoNum type="arabicPeriod"/>
                        <a:tabLst>
                          <a:tab pos="434340" algn="l"/>
                          <a:tab pos="434975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Человек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как</a:t>
                      </a:r>
                      <a:r>
                        <a:rPr sz="2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участник правовых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отношений;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34340" indent="-343535">
                        <a:lnSpc>
                          <a:spcPct val="100000"/>
                        </a:lnSpc>
                        <a:buAutoNum type="arabicPeriod"/>
                        <a:tabLst>
                          <a:tab pos="434340" algn="l"/>
                          <a:tab pos="434975" algn="l"/>
                        </a:tabLst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Основы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российского</a:t>
                      </a: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права.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70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5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класс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34340" indent="-343535">
                        <a:lnSpc>
                          <a:spcPct val="100000"/>
                        </a:lnSpc>
                        <a:spcBef>
                          <a:spcPts val="1025"/>
                        </a:spcBef>
                        <a:buAutoNum type="arabicPeriod"/>
                        <a:tabLst>
                          <a:tab pos="434340" algn="l"/>
                          <a:tab pos="434975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Человек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экономических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отношениях;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34340" indent="-343535">
                        <a:lnSpc>
                          <a:spcPct val="100000"/>
                        </a:lnSpc>
                        <a:buAutoNum type="arabicPeriod"/>
                        <a:tabLst>
                          <a:tab pos="434340" algn="l"/>
                          <a:tab pos="434975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Человек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мире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 культуры.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30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57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20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класс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34340" indent="-343535">
                        <a:lnSpc>
                          <a:spcPct val="100000"/>
                        </a:lnSpc>
                        <a:spcBef>
                          <a:spcPts val="1660"/>
                        </a:spcBef>
                        <a:buAutoNum type="arabicPeriod"/>
                        <a:tabLst>
                          <a:tab pos="434340" algn="l"/>
                          <a:tab pos="434975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Человек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политическом</a:t>
                      </a: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измерении;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34340" indent="-343535">
                        <a:lnSpc>
                          <a:spcPct val="100000"/>
                        </a:lnSpc>
                        <a:buAutoNum type="arabicPeriod"/>
                        <a:tabLst>
                          <a:tab pos="434340" algn="l"/>
                          <a:tab pos="434975" algn="l"/>
                        </a:tabLst>
                      </a:pP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Гражданин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 государство;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34340" indent="-343535">
                        <a:lnSpc>
                          <a:spcPct val="100000"/>
                        </a:lnSpc>
                        <a:buAutoNum type="arabicPeriod"/>
                        <a:tabLst>
                          <a:tab pos="434340" algn="l"/>
                          <a:tab pos="434975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Человек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системе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социальных</a:t>
                      </a:r>
                      <a:r>
                        <a:rPr sz="2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отношений;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34340" indent="-343535">
                        <a:lnSpc>
                          <a:spcPct val="100000"/>
                        </a:lnSpc>
                        <a:buAutoNum type="arabicPeriod"/>
                        <a:tabLst>
                          <a:tab pos="434340" algn="l"/>
                          <a:tab pos="434975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Человек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современном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изменяющемся</a:t>
                      </a: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мире.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108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997190" y="1058417"/>
            <a:ext cx="4034154" cy="2862580"/>
          </a:xfrm>
          <a:prstGeom prst="rect">
            <a:avLst/>
          </a:prstGeom>
          <a:ln w="28955">
            <a:solidFill>
              <a:srgbClr val="6FAC46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327025" marR="320675" indent="-1270" algn="ctr">
              <a:lnSpc>
                <a:spcPct val="100000"/>
              </a:lnSpc>
              <a:spcBef>
                <a:spcPts val="290"/>
              </a:spcBef>
            </a:pPr>
            <a:r>
              <a:rPr sz="2000" spc="-5" dirty="0">
                <a:latin typeface="Times New Roman"/>
                <a:cs typeface="Times New Roman"/>
              </a:rPr>
              <a:t>Примерная рабочая программа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основного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общего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образования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«Обществознание»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(для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6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9</a:t>
            </a:r>
            <a:endParaRPr sz="2000">
              <a:latin typeface="Times New Roman"/>
              <a:cs typeface="Times New Roman"/>
            </a:endParaRPr>
          </a:p>
          <a:p>
            <a:pPr marL="130175" marR="123189" indent="635" algn="ctr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классов </a:t>
            </a:r>
            <a:r>
              <a:rPr sz="2000" spc="-10" dirty="0">
                <a:latin typeface="Times New Roman"/>
                <a:cs typeface="Times New Roman"/>
              </a:rPr>
              <a:t>образовательных </a:t>
            </a:r>
            <a:r>
              <a:rPr sz="2000" spc="-5" dirty="0">
                <a:latin typeface="Times New Roman"/>
                <a:cs typeface="Times New Roman"/>
              </a:rPr>
              <a:t> организаций», </a:t>
            </a:r>
            <a:r>
              <a:rPr sz="2000" spc="-10" dirty="0">
                <a:latin typeface="Times New Roman"/>
                <a:cs typeface="Times New Roman"/>
              </a:rPr>
              <a:t>одобрена </a:t>
            </a:r>
            <a:r>
              <a:rPr sz="2000" dirty="0">
                <a:latin typeface="Times New Roman"/>
                <a:cs typeface="Times New Roman"/>
              </a:rPr>
              <a:t>решением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федерального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учебно-</a:t>
            </a:r>
            <a:endParaRPr sz="2000">
              <a:latin typeface="Times New Roman"/>
              <a:cs typeface="Times New Roman"/>
            </a:endParaRPr>
          </a:p>
          <a:p>
            <a:pPr marL="294640" marR="288290" indent="635" algn="ctr">
              <a:lnSpc>
                <a:spcPct val="100000"/>
              </a:lnSpc>
            </a:pPr>
            <a:r>
              <a:rPr sz="2000" spc="-15" dirty="0">
                <a:latin typeface="Times New Roman"/>
                <a:cs typeface="Times New Roman"/>
              </a:rPr>
              <a:t>методического </a:t>
            </a:r>
            <a:r>
              <a:rPr sz="2000" spc="-10" dirty="0">
                <a:latin typeface="Times New Roman"/>
                <a:cs typeface="Times New Roman"/>
              </a:rPr>
              <a:t>объединения </a:t>
            </a:r>
            <a:r>
              <a:rPr sz="2000" spc="-5" dirty="0">
                <a:latin typeface="Times New Roman"/>
                <a:cs typeface="Times New Roman"/>
              </a:rPr>
              <a:t>по </a:t>
            </a:r>
            <a:r>
              <a:rPr sz="2000" dirty="0">
                <a:latin typeface="Times New Roman"/>
                <a:cs typeface="Times New Roman"/>
              </a:rPr>
              <a:t> общему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образованию,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протокол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3/21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от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27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сентября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2021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20" dirty="0">
                <a:latin typeface="Times New Roman"/>
                <a:cs typeface="Times New Roman"/>
              </a:rPr>
              <a:t>г.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71738" y="4376165"/>
            <a:ext cx="3244850" cy="1323340"/>
          </a:xfrm>
          <a:prstGeom prst="rect">
            <a:avLst/>
          </a:prstGeom>
          <a:ln w="28955">
            <a:solidFill>
              <a:srgbClr val="EC7C3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0805" algn="just">
              <a:lnSpc>
                <a:spcPct val="100000"/>
              </a:lnSpc>
              <a:spcBef>
                <a:spcPts val="290"/>
              </a:spcBef>
            </a:pPr>
            <a:r>
              <a:rPr sz="2000" spc="-5" dirty="0">
                <a:latin typeface="Times New Roman"/>
                <a:cs typeface="Times New Roman"/>
              </a:rPr>
              <a:t>Общая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недельная</a:t>
            </a:r>
            <a:r>
              <a:rPr sz="2000" spc="6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нагрузка</a:t>
            </a:r>
            <a:endParaRPr sz="2000">
              <a:latin typeface="Times New Roman"/>
              <a:cs typeface="Times New Roman"/>
            </a:endParaRPr>
          </a:p>
          <a:p>
            <a:pPr marL="90805" marR="83820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– 1 час в </a:t>
            </a:r>
            <a:r>
              <a:rPr sz="2000" spc="-10" dirty="0">
                <a:latin typeface="Times New Roman"/>
                <a:cs typeface="Times New Roman"/>
              </a:rPr>
              <a:t>неделю. </a:t>
            </a:r>
            <a:r>
              <a:rPr sz="2000" dirty="0">
                <a:latin typeface="Times New Roman"/>
                <a:cs typeface="Times New Roman"/>
              </a:rPr>
              <a:t>136 </a:t>
            </a:r>
            <a:r>
              <a:rPr sz="2000" spc="-5" dirty="0">
                <a:latin typeface="Times New Roman"/>
                <a:cs typeface="Times New Roman"/>
              </a:rPr>
              <a:t>часов </a:t>
            </a:r>
            <a:r>
              <a:rPr sz="2000" dirty="0">
                <a:latin typeface="Times New Roman"/>
                <a:cs typeface="Times New Roman"/>
              </a:rPr>
              <a:t> за 4 </a:t>
            </a:r>
            <a:r>
              <a:rPr sz="2000" spc="-30" dirty="0">
                <a:latin typeface="Times New Roman"/>
                <a:cs typeface="Times New Roman"/>
              </a:rPr>
              <a:t>года </a:t>
            </a:r>
            <a:r>
              <a:rPr sz="2000" spc="-15" dirty="0">
                <a:latin typeface="Times New Roman"/>
                <a:cs typeface="Times New Roman"/>
              </a:rPr>
              <a:t>обучения </a:t>
            </a:r>
            <a:r>
              <a:rPr sz="2000" dirty="0">
                <a:latin typeface="Times New Roman"/>
                <a:cs typeface="Times New Roman"/>
              </a:rPr>
              <a:t>с 6 </a:t>
            </a:r>
            <a:r>
              <a:rPr sz="2000" spc="-5" dirty="0">
                <a:latin typeface="Times New Roman"/>
                <a:cs typeface="Times New Roman"/>
              </a:rPr>
              <a:t>по </a:t>
            </a:r>
            <a:r>
              <a:rPr sz="2000" dirty="0">
                <a:latin typeface="Times New Roman"/>
                <a:cs typeface="Times New Roman"/>
              </a:rPr>
              <a:t>9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класс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1413" y="168351"/>
            <a:ext cx="93262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i="1" spc="-10" dirty="0">
                <a:latin typeface="Times New Roman"/>
                <a:cs typeface="Times New Roman"/>
              </a:rPr>
              <a:t>Основные</a:t>
            </a:r>
            <a:r>
              <a:rPr sz="2800" b="0" i="1" spc="10" dirty="0">
                <a:latin typeface="Times New Roman"/>
                <a:cs typeface="Times New Roman"/>
              </a:rPr>
              <a:t> </a:t>
            </a:r>
            <a:r>
              <a:rPr sz="2800" b="0" i="1" spc="-15" dirty="0">
                <a:latin typeface="Times New Roman"/>
                <a:cs typeface="Times New Roman"/>
              </a:rPr>
              <a:t>изменения</a:t>
            </a:r>
            <a:r>
              <a:rPr sz="2800" b="0" i="1" spc="-5" dirty="0">
                <a:latin typeface="Times New Roman"/>
                <a:cs typeface="Times New Roman"/>
              </a:rPr>
              <a:t> в</a:t>
            </a:r>
            <a:r>
              <a:rPr sz="2800" b="0" i="1" spc="15" dirty="0">
                <a:latin typeface="Times New Roman"/>
                <a:cs typeface="Times New Roman"/>
              </a:rPr>
              <a:t> </a:t>
            </a:r>
            <a:r>
              <a:rPr sz="2800" b="0" i="1" spc="-30" dirty="0">
                <a:latin typeface="Times New Roman"/>
                <a:cs typeface="Times New Roman"/>
              </a:rPr>
              <a:t>учебном</a:t>
            </a:r>
            <a:r>
              <a:rPr sz="2800" b="0" i="1" spc="25" dirty="0">
                <a:latin typeface="Times New Roman"/>
                <a:cs typeface="Times New Roman"/>
              </a:rPr>
              <a:t> </a:t>
            </a:r>
            <a:r>
              <a:rPr sz="2800" b="0" i="1" spc="-20" dirty="0">
                <a:latin typeface="Times New Roman"/>
                <a:cs typeface="Times New Roman"/>
              </a:rPr>
              <a:t>предмете</a:t>
            </a:r>
            <a:r>
              <a:rPr sz="2800" b="0" i="1" spc="10" dirty="0">
                <a:latin typeface="Times New Roman"/>
                <a:cs typeface="Times New Roman"/>
              </a:rPr>
              <a:t> </a:t>
            </a:r>
            <a:r>
              <a:rPr sz="2800" b="0" i="1" spc="-10" dirty="0">
                <a:latin typeface="Times New Roman"/>
                <a:cs typeface="Times New Roman"/>
              </a:rPr>
              <a:t>«Обществознание»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5032" y="975105"/>
            <a:ext cx="10316210" cy="465455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330835" indent="-318770">
              <a:lnSpc>
                <a:spcPct val="100000"/>
              </a:lnSpc>
              <a:spcBef>
                <a:spcPts val="805"/>
              </a:spcBef>
              <a:buFont typeface="Wingdings"/>
              <a:buChar char=""/>
              <a:tabLst>
                <a:tab pos="331470" algn="l"/>
              </a:tabLst>
            </a:pPr>
            <a:r>
              <a:rPr sz="2400" spc="5" dirty="0">
                <a:latin typeface="Times New Roman"/>
                <a:cs typeface="Times New Roman"/>
              </a:rPr>
              <a:t>перенос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тема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праву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7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класс;</a:t>
            </a:r>
            <a:endParaRPr sz="2400">
              <a:latin typeface="Times New Roman"/>
              <a:cs typeface="Times New Roman"/>
            </a:endParaRPr>
          </a:p>
          <a:p>
            <a:pPr marL="330835" indent="-318770">
              <a:lnSpc>
                <a:spcPct val="100000"/>
              </a:lnSpc>
              <a:spcBef>
                <a:spcPts val="710"/>
              </a:spcBef>
              <a:buFont typeface="Wingdings"/>
              <a:buChar char=""/>
              <a:tabLst>
                <a:tab pos="331470" algn="l"/>
              </a:tabLst>
            </a:pPr>
            <a:r>
              <a:rPr sz="2400" dirty="0">
                <a:latin typeface="Times New Roman"/>
                <a:cs typeface="Times New Roman"/>
              </a:rPr>
              <a:t>усиление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практико-ориентированных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заданий;</a:t>
            </a:r>
            <a:endParaRPr sz="2400">
              <a:latin typeface="Times New Roman"/>
              <a:cs typeface="Times New Roman"/>
            </a:endParaRPr>
          </a:p>
          <a:p>
            <a:pPr marL="330835" indent="-318770">
              <a:lnSpc>
                <a:spcPct val="100000"/>
              </a:lnSpc>
              <a:spcBef>
                <a:spcPts val="720"/>
              </a:spcBef>
              <a:buFont typeface="Wingdings"/>
              <a:buChar char=""/>
              <a:tabLst>
                <a:tab pos="331470" algn="l"/>
              </a:tabLst>
            </a:pPr>
            <a:r>
              <a:rPr sz="2400" dirty="0">
                <a:latin typeface="Times New Roman"/>
                <a:cs typeface="Times New Roman"/>
              </a:rPr>
              <a:t>усиление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содержания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финансовой </a:t>
            </a:r>
            <a:r>
              <a:rPr sz="2400" dirty="0">
                <a:latin typeface="Times New Roman"/>
                <a:cs typeface="Times New Roman"/>
              </a:rPr>
              <a:t>грамотности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 8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классе.</a:t>
            </a:r>
            <a:endParaRPr sz="2400">
              <a:latin typeface="Times New Roman"/>
              <a:cs typeface="Times New Roman"/>
            </a:endParaRPr>
          </a:p>
          <a:p>
            <a:pPr marL="2355215" marR="1948814" indent="149225">
              <a:lnSpc>
                <a:spcPts val="3020"/>
              </a:lnSpc>
              <a:spcBef>
                <a:spcPts val="1745"/>
              </a:spcBef>
            </a:pPr>
            <a:r>
              <a:rPr sz="28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Новые</a:t>
            </a:r>
            <a:r>
              <a:rPr sz="28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i="1" spc="-25" dirty="0">
                <a:solidFill>
                  <a:srgbClr val="006FC0"/>
                </a:solidFill>
                <a:latin typeface="Times New Roman"/>
                <a:cs typeface="Times New Roman"/>
              </a:rPr>
              <a:t>содержательные</a:t>
            </a:r>
            <a:r>
              <a:rPr sz="28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i="1" spc="-25" dirty="0">
                <a:solidFill>
                  <a:srgbClr val="006FC0"/>
                </a:solidFill>
                <a:latin typeface="Times New Roman"/>
                <a:cs typeface="Times New Roman"/>
              </a:rPr>
              <a:t>компоненты </a:t>
            </a:r>
            <a:r>
              <a:rPr sz="2800" i="1" spc="-2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Новые</a:t>
            </a:r>
            <a:r>
              <a:rPr sz="2800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и</a:t>
            </a:r>
            <a:r>
              <a:rPr sz="2800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относительно</a:t>
            </a:r>
            <a:r>
              <a:rPr sz="2800" i="1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новые</a:t>
            </a:r>
            <a:r>
              <a:rPr sz="2800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i="1" spc="-30" dirty="0">
                <a:solidFill>
                  <a:srgbClr val="006FC0"/>
                </a:solidFill>
                <a:latin typeface="Times New Roman"/>
                <a:cs typeface="Times New Roman"/>
              </a:rPr>
              <a:t>сюжеты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5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SzPct val="108333"/>
              <a:buFont typeface="Wingdings"/>
              <a:buChar char=""/>
              <a:tabLst>
                <a:tab pos="357505" algn="l"/>
              </a:tabLst>
            </a:pPr>
            <a:r>
              <a:rPr sz="2400" spc="-10" dirty="0">
                <a:latin typeface="Times New Roman"/>
                <a:cs typeface="Times New Roman"/>
              </a:rPr>
              <a:t>противодействие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коррупции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(9)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/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антикоррупционное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поведение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(7)</a:t>
            </a:r>
            <a:r>
              <a:rPr sz="2400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  <a:p>
            <a:pPr marL="330835" indent="-318770">
              <a:lnSpc>
                <a:spcPct val="100000"/>
              </a:lnSpc>
              <a:spcBef>
                <a:spcPts val="170"/>
              </a:spcBef>
              <a:buFont typeface="Wingdings"/>
              <a:buChar char=""/>
              <a:tabLst>
                <a:tab pos="331470" algn="l"/>
              </a:tabLst>
            </a:pPr>
            <a:r>
              <a:rPr sz="2400" spc="-5" dirty="0">
                <a:latin typeface="Times New Roman"/>
                <a:cs typeface="Times New Roman"/>
              </a:rPr>
              <a:t>правомерное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налоговое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поведение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(7)</a:t>
            </a:r>
            <a:r>
              <a:rPr sz="24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/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элементы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налоговая</a:t>
            </a:r>
            <a:r>
              <a:rPr sz="2400" dirty="0">
                <a:latin typeface="Times New Roman"/>
                <a:cs typeface="Times New Roman"/>
              </a:rPr>
              <a:t> грамотность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(8)</a:t>
            </a:r>
            <a:r>
              <a:rPr sz="2400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  <a:p>
            <a:pPr marL="330835" indent="-318770">
              <a:lnSpc>
                <a:spcPct val="100000"/>
              </a:lnSpc>
              <a:spcBef>
                <a:spcPts val="140"/>
              </a:spcBef>
              <a:buClr>
                <a:srgbClr val="000000"/>
              </a:buClr>
              <a:buFont typeface="Wingdings"/>
              <a:buChar char=""/>
              <a:tabLst>
                <a:tab pos="331470" algn="l"/>
              </a:tabLst>
            </a:pPr>
            <a:r>
              <a:rPr sz="2400" i="1" spc="-5" dirty="0">
                <a:solidFill>
                  <a:srgbClr val="00AF50"/>
                </a:solidFill>
                <a:latin typeface="Times New Roman"/>
                <a:cs typeface="Times New Roman"/>
              </a:rPr>
              <a:t>влияние</a:t>
            </a:r>
            <a:r>
              <a:rPr sz="2400" i="1" spc="-2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i="1" spc="-10" dirty="0">
                <a:solidFill>
                  <a:srgbClr val="00AF50"/>
                </a:solidFill>
                <a:latin typeface="Times New Roman"/>
                <a:cs typeface="Times New Roman"/>
              </a:rPr>
              <a:t>политических</a:t>
            </a:r>
            <a:r>
              <a:rPr sz="2400" i="1" spc="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i="1" spc="-10" dirty="0">
                <a:solidFill>
                  <a:srgbClr val="00AF50"/>
                </a:solidFill>
                <a:latin typeface="Times New Roman"/>
                <a:cs typeface="Times New Roman"/>
              </a:rPr>
              <a:t>потрясений</a:t>
            </a:r>
            <a:r>
              <a:rPr sz="2400" i="1" spc="-5" dirty="0">
                <a:solidFill>
                  <a:srgbClr val="00AF50"/>
                </a:solidFill>
                <a:latin typeface="Times New Roman"/>
                <a:cs typeface="Times New Roman"/>
              </a:rPr>
              <a:t> на </a:t>
            </a:r>
            <a:r>
              <a:rPr sz="2400" i="1" spc="-15" dirty="0">
                <a:solidFill>
                  <a:srgbClr val="00AF50"/>
                </a:solidFill>
                <a:latin typeface="Times New Roman"/>
                <a:cs typeface="Times New Roman"/>
              </a:rPr>
              <a:t>социально-экономические</a:t>
            </a:r>
            <a:r>
              <a:rPr sz="2400" i="1" spc="-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AF50"/>
                </a:solidFill>
                <a:latin typeface="Times New Roman"/>
                <a:cs typeface="Times New Roman"/>
              </a:rPr>
              <a:t>кризисы;</a:t>
            </a:r>
            <a:endParaRPr sz="2400">
              <a:latin typeface="Times New Roman"/>
              <a:cs typeface="Times New Roman"/>
            </a:endParaRPr>
          </a:p>
          <a:p>
            <a:pPr marL="330835" indent="-318770">
              <a:lnSpc>
                <a:spcPct val="100000"/>
              </a:lnSpc>
              <a:spcBef>
                <a:spcPts val="135"/>
              </a:spcBef>
              <a:buFont typeface="Wingdings"/>
              <a:buChar char=""/>
              <a:tabLst>
                <a:tab pos="331470" algn="l"/>
              </a:tabLst>
            </a:pPr>
            <a:r>
              <a:rPr sz="2400" i="1" spc="-20" dirty="0">
                <a:solidFill>
                  <a:srgbClr val="00AF50"/>
                </a:solidFill>
                <a:latin typeface="Times New Roman"/>
                <a:cs typeface="Times New Roman"/>
              </a:rPr>
              <a:t>политика</a:t>
            </a:r>
            <a:r>
              <a:rPr sz="2400" i="1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i="1" spc="-10" dirty="0">
                <a:solidFill>
                  <a:srgbClr val="00AF50"/>
                </a:solidFill>
                <a:latin typeface="Times New Roman"/>
                <a:cs typeface="Times New Roman"/>
              </a:rPr>
              <a:t>сдерживания </a:t>
            </a:r>
            <a:r>
              <a:rPr sz="2400" i="1" dirty="0">
                <a:solidFill>
                  <a:srgbClr val="00AF50"/>
                </a:solidFill>
                <a:latin typeface="Times New Roman"/>
                <a:cs typeface="Times New Roman"/>
              </a:rPr>
              <a:t>в</a:t>
            </a:r>
            <a:r>
              <a:rPr sz="2400" i="1" spc="-5" dirty="0">
                <a:solidFill>
                  <a:srgbClr val="00AF50"/>
                </a:solidFill>
                <a:latin typeface="Times New Roman"/>
                <a:cs typeface="Times New Roman"/>
              </a:rPr>
              <a:t> отношении</a:t>
            </a:r>
            <a:r>
              <a:rPr sz="2400" i="1" spc="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i="1" spc="-15" dirty="0">
                <a:solidFill>
                  <a:srgbClr val="00AF50"/>
                </a:solidFill>
                <a:latin typeface="Times New Roman"/>
                <a:cs typeface="Times New Roman"/>
              </a:rPr>
              <a:t>России </a:t>
            </a:r>
            <a:r>
              <a:rPr sz="2400" i="1" dirty="0">
                <a:solidFill>
                  <a:srgbClr val="00AF50"/>
                </a:solidFill>
                <a:latin typeface="Times New Roman"/>
                <a:cs typeface="Times New Roman"/>
              </a:rPr>
              <a:t>и</a:t>
            </a:r>
            <a:r>
              <a:rPr sz="2400" i="1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i="1" spc="-15" dirty="0">
                <a:solidFill>
                  <a:srgbClr val="00AF50"/>
                </a:solidFill>
                <a:latin typeface="Times New Roman"/>
                <a:cs typeface="Times New Roman"/>
              </a:rPr>
              <a:t>режим</a:t>
            </a:r>
            <a:r>
              <a:rPr sz="2400" i="1" spc="-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i="1" spc="-10" dirty="0">
                <a:solidFill>
                  <a:srgbClr val="00AF50"/>
                </a:solidFill>
                <a:latin typeface="Times New Roman"/>
                <a:cs typeface="Times New Roman"/>
              </a:rPr>
              <a:t>санкций;</a:t>
            </a:r>
            <a:endParaRPr sz="2400">
              <a:latin typeface="Times New Roman"/>
              <a:cs typeface="Times New Roman"/>
            </a:endParaRPr>
          </a:p>
          <a:p>
            <a:pPr marL="330835" indent="-318770">
              <a:lnSpc>
                <a:spcPct val="100000"/>
              </a:lnSpc>
              <a:spcBef>
                <a:spcPts val="135"/>
              </a:spcBef>
              <a:buFont typeface="Wingdings"/>
              <a:buChar char=""/>
              <a:tabLst>
                <a:tab pos="331470" algn="l"/>
              </a:tabLst>
            </a:pPr>
            <a:r>
              <a:rPr sz="2400" i="1" spc="-5" dirty="0">
                <a:solidFill>
                  <a:srgbClr val="00AF50"/>
                </a:solidFill>
                <a:latin typeface="Times New Roman"/>
                <a:cs typeface="Times New Roman"/>
              </a:rPr>
              <a:t>здоровый</a:t>
            </a:r>
            <a:r>
              <a:rPr sz="2400" i="1" spc="-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i="1" spc="-10" dirty="0">
                <a:solidFill>
                  <a:srgbClr val="00AF50"/>
                </a:solidFill>
                <a:latin typeface="Times New Roman"/>
                <a:cs typeface="Times New Roman"/>
              </a:rPr>
              <a:t>образ</a:t>
            </a:r>
            <a:r>
              <a:rPr sz="2400" i="1" spc="-5" dirty="0">
                <a:solidFill>
                  <a:srgbClr val="00AF50"/>
                </a:solidFill>
                <a:latin typeface="Times New Roman"/>
                <a:cs typeface="Times New Roman"/>
              </a:rPr>
              <a:t> жизни,</a:t>
            </a:r>
            <a:r>
              <a:rPr sz="2400" i="1" spc="-10" dirty="0">
                <a:solidFill>
                  <a:srgbClr val="00AF50"/>
                </a:solidFill>
                <a:latin typeface="Times New Roman"/>
                <a:cs typeface="Times New Roman"/>
              </a:rPr>
              <a:t> мода,</a:t>
            </a:r>
            <a:r>
              <a:rPr sz="2400" i="1" spc="-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i="1" spc="-5" dirty="0">
                <a:solidFill>
                  <a:srgbClr val="00AF50"/>
                </a:solidFill>
                <a:latin typeface="Times New Roman"/>
                <a:cs typeface="Times New Roman"/>
              </a:rPr>
              <a:t>спорт.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98975E10-892B-6226-CBAE-4B0C084149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20" r="20682" b="4244"/>
          <a:stretch/>
        </p:blipFill>
        <p:spPr bwMode="auto">
          <a:xfrm>
            <a:off x="10279379" y="648025"/>
            <a:ext cx="1531621" cy="118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3851" y="212801"/>
            <a:ext cx="8592820" cy="953769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930275" marR="5080" indent="-918210">
              <a:lnSpc>
                <a:spcPts val="3460"/>
              </a:lnSpc>
              <a:spcBef>
                <a:spcPts val="535"/>
              </a:spcBef>
            </a:pPr>
            <a:r>
              <a:rPr b="0" spc="5" dirty="0">
                <a:latin typeface="Times New Roman"/>
                <a:cs typeface="Times New Roman"/>
              </a:rPr>
              <a:t>Особенности </a:t>
            </a:r>
            <a:r>
              <a:rPr b="0" dirty="0">
                <a:latin typeface="Times New Roman"/>
                <a:cs typeface="Times New Roman"/>
              </a:rPr>
              <a:t>требований к </a:t>
            </a:r>
            <a:r>
              <a:rPr b="0" spc="-30" dirty="0">
                <a:latin typeface="Times New Roman"/>
                <a:cs typeface="Times New Roman"/>
              </a:rPr>
              <a:t>результатам </a:t>
            </a:r>
            <a:r>
              <a:rPr b="0" spc="15" dirty="0">
                <a:latin typeface="Times New Roman"/>
                <a:cs typeface="Times New Roman"/>
              </a:rPr>
              <a:t>освоения </a:t>
            </a:r>
            <a:r>
              <a:rPr b="0" spc="-78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учебного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предмета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«Обществознание»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8495" y="2023617"/>
            <a:ext cx="10358755" cy="250825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41300" marR="6985" indent="-228600" algn="just">
              <a:lnSpc>
                <a:spcPts val="3080"/>
              </a:lnSpc>
              <a:spcBef>
                <a:spcPts val="430"/>
              </a:spcBef>
              <a:buClr>
                <a:srgbClr val="000000"/>
              </a:buClr>
              <a:buFont typeface="Wingdings"/>
              <a:buChar char=""/>
              <a:tabLst>
                <a:tab pos="375920" algn="l"/>
              </a:tabLst>
            </a:pP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16</a:t>
            </a:r>
            <a:r>
              <a:rPr sz="28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общих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конкретизированных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требований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к</a:t>
            </a:r>
            <a:r>
              <a:rPr sz="2800" dirty="0">
                <a:latin typeface="Times New Roman"/>
                <a:cs typeface="Times New Roman"/>
              </a:rPr>
              <a:t> достижению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образовательных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результатов;</a:t>
            </a:r>
            <a:endParaRPr sz="280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ct val="90000"/>
              </a:lnSpc>
              <a:spcBef>
                <a:spcPts val="955"/>
              </a:spcBef>
              <a:buFont typeface="Wingdings"/>
              <a:buChar char=""/>
              <a:tabLst>
                <a:tab pos="383540" algn="l"/>
              </a:tabLst>
            </a:pPr>
            <a:r>
              <a:rPr sz="2800" spc="-5" dirty="0">
                <a:latin typeface="Times New Roman"/>
                <a:cs typeface="Times New Roman"/>
              </a:rPr>
              <a:t>усиление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требованиях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к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образовательным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результатам 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смысловых </a:t>
            </a:r>
            <a:r>
              <a:rPr sz="2800" spc="-10" dirty="0">
                <a:latin typeface="Times New Roman"/>
                <a:cs typeface="Times New Roman"/>
              </a:rPr>
              <a:t>акцентов </a:t>
            </a:r>
            <a:r>
              <a:rPr sz="2800" spc="-5" dirty="0">
                <a:latin typeface="Times New Roman"/>
                <a:cs typeface="Times New Roman"/>
              </a:rPr>
              <a:t>на </a:t>
            </a:r>
            <a:r>
              <a:rPr sz="28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финансовой </a:t>
            </a:r>
            <a:r>
              <a:rPr sz="2800" spc="-5" dirty="0">
                <a:latin typeface="Times New Roman"/>
                <a:cs typeface="Times New Roman"/>
              </a:rPr>
              <a:t>и </a:t>
            </a:r>
            <a:r>
              <a:rPr sz="28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налоговой </a:t>
            </a:r>
            <a:r>
              <a:rPr sz="2800" dirty="0">
                <a:latin typeface="Times New Roman"/>
                <a:cs typeface="Times New Roman"/>
              </a:rPr>
              <a:t>грамотности,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антикоррупционной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антиэкстремистской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идеологии.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Практических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навыков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формализованной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коммуникации.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F3AC937A-C5B7-0B8F-E196-E19E8273CA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20" r="20682" b="4244"/>
          <a:stretch/>
        </p:blipFill>
        <p:spPr bwMode="auto">
          <a:xfrm>
            <a:off x="10279379" y="648025"/>
            <a:ext cx="1531621" cy="118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58740" y="223063"/>
            <a:ext cx="1310640" cy="162228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926" y="994410"/>
            <a:ext cx="5404485" cy="807720"/>
          </a:xfrm>
          <a:prstGeom prst="rect">
            <a:avLst/>
          </a:prstGeom>
          <a:ln w="28955">
            <a:solidFill>
              <a:srgbClr val="4471C4"/>
            </a:solidFill>
          </a:ln>
        </p:spPr>
        <p:txBody>
          <a:bodyPr vert="horz" wrap="square" lIns="0" tIns="242570" rIns="0" bIns="0" rtlCol="0">
            <a:spAutoFit/>
          </a:bodyPr>
          <a:lstStyle/>
          <a:p>
            <a:pPr marL="140970">
              <a:lnSpc>
                <a:spcPct val="100000"/>
              </a:lnSpc>
              <a:spcBef>
                <a:spcPts val="1910"/>
              </a:spcBef>
            </a:pPr>
            <a:r>
              <a:rPr sz="2000" b="0" spc="-25" dirty="0">
                <a:solidFill>
                  <a:srgbClr val="000000"/>
                </a:solidFill>
                <a:latin typeface="Times New Roman"/>
                <a:cs typeface="Times New Roman"/>
              </a:rPr>
              <a:t>Проект.</a:t>
            </a:r>
            <a:r>
              <a:rPr sz="2000" b="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b="0" spc="-20" dirty="0">
                <a:solidFill>
                  <a:srgbClr val="000000"/>
                </a:solidFill>
                <a:latin typeface="Times New Roman"/>
                <a:cs typeface="Times New Roman"/>
              </a:rPr>
              <a:t>Историко-культурный</a:t>
            </a:r>
            <a:r>
              <a:rPr sz="2000" b="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b="0" spc="-20" dirty="0">
                <a:solidFill>
                  <a:srgbClr val="000000"/>
                </a:solidFill>
                <a:latin typeface="Times New Roman"/>
                <a:cs typeface="Times New Roman"/>
              </a:rPr>
              <a:t>стандарт,</a:t>
            </a:r>
            <a:r>
              <a:rPr sz="2000" b="0" spc="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b="0" dirty="0">
                <a:solidFill>
                  <a:srgbClr val="000000"/>
                </a:solidFill>
                <a:latin typeface="Times New Roman"/>
                <a:cs typeface="Times New Roman"/>
              </a:rPr>
              <a:t>2013</a:t>
            </a:r>
            <a:r>
              <a:rPr sz="2000" b="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000" b="0" spc="-120" dirty="0">
                <a:solidFill>
                  <a:srgbClr val="000000"/>
                </a:solidFill>
                <a:latin typeface="Times New Roman"/>
                <a:cs typeface="Times New Roman"/>
              </a:rPr>
              <a:t>г.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5873" y="1988057"/>
            <a:ext cx="5404485" cy="807720"/>
          </a:xfrm>
          <a:prstGeom prst="rect">
            <a:avLst/>
          </a:prstGeom>
          <a:ln w="28955">
            <a:solidFill>
              <a:srgbClr val="4471C4"/>
            </a:solidFill>
          </a:ln>
        </p:spPr>
        <p:txBody>
          <a:bodyPr vert="horz" wrap="square" lIns="0" tIns="908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15"/>
              </a:spcBef>
            </a:pPr>
            <a:r>
              <a:rPr sz="2000" spc="-15" dirty="0">
                <a:latin typeface="Times New Roman"/>
                <a:cs typeface="Times New Roman"/>
              </a:rPr>
              <a:t>Концепция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преподавания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учебного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курса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«История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России»,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2020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20" dirty="0">
                <a:latin typeface="Times New Roman"/>
                <a:cs typeface="Times New Roman"/>
              </a:rPr>
              <a:t>г.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45529" y="1988057"/>
            <a:ext cx="5404485" cy="807720"/>
          </a:xfrm>
          <a:prstGeom prst="rect">
            <a:avLst/>
          </a:prstGeom>
          <a:ln w="28955">
            <a:solidFill>
              <a:srgbClr val="4471C4"/>
            </a:solidFill>
          </a:ln>
        </p:spPr>
        <p:txBody>
          <a:bodyPr vert="horz" wrap="square" lIns="0" tIns="908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15"/>
              </a:spcBef>
            </a:pPr>
            <a:r>
              <a:rPr sz="2000" spc="-25" dirty="0">
                <a:latin typeface="Times New Roman"/>
                <a:cs typeface="Times New Roman"/>
              </a:rPr>
              <a:t>Кодификатор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Федерального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института</a:t>
            </a:r>
            <a:endParaRPr sz="2000">
              <a:latin typeface="Times New Roman"/>
              <a:cs typeface="Times New Roman"/>
            </a:endParaRPr>
          </a:p>
          <a:p>
            <a:pPr marL="5080" algn="ctr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педагогических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измерений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44245" y="3060954"/>
            <a:ext cx="11209020" cy="416559"/>
          </a:xfrm>
          <a:custGeom>
            <a:avLst/>
            <a:gdLst/>
            <a:ahLst/>
            <a:cxnLst/>
            <a:rect l="l" t="t" r="r" b="b"/>
            <a:pathLst>
              <a:path w="11209020" h="416560">
                <a:moveTo>
                  <a:pt x="11209020" y="0"/>
                </a:moveTo>
                <a:lnTo>
                  <a:pt x="11206299" y="80992"/>
                </a:lnTo>
                <a:lnTo>
                  <a:pt x="11198875" y="147113"/>
                </a:lnTo>
                <a:lnTo>
                  <a:pt x="11187856" y="191684"/>
                </a:lnTo>
                <a:lnTo>
                  <a:pt x="11174349" y="208025"/>
                </a:lnTo>
                <a:lnTo>
                  <a:pt x="5639181" y="208025"/>
                </a:lnTo>
                <a:lnTo>
                  <a:pt x="5625673" y="224367"/>
                </a:lnTo>
                <a:lnTo>
                  <a:pt x="5614654" y="268938"/>
                </a:lnTo>
                <a:lnTo>
                  <a:pt x="5607230" y="335059"/>
                </a:lnTo>
                <a:lnTo>
                  <a:pt x="5604509" y="416051"/>
                </a:lnTo>
                <a:lnTo>
                  <a:pt x="5601789" y="335059"/>
                </a:lnTo>
                <a:lnTo>
                  <a:pt x="5594365" y="268938"/>
                </a:lnTo>
                <a:lnTo>
                  <a:pt x="5583346" y="224367"/>
                </a:lnTo>
                <a:lnTo>
                  <a:pt x="5569839" y="208025"/>
                </a:lnTo>
                <a:lnTo>
                  <a:pt x="34671" y="208025"/>
                </a:lnTo>
                <a:lnTo>
                  <a:pt x="21174" y="191684"/>
                </a:lnTo>
                <a:lnTo>
                  <a:pt x="10153" y="147113"/>
                </a:lnTo>
                <a:lnTo>
                  <a:pt x="2724" y="80992"/>
                </a:lnTo>
                <a:lnTo>
                  <a:pt x="0" y="0"/>
                </a:lnTo>
              </a:path>
            </a:pathLst>
          </a:custGeom>
          <a:ln w="38100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33850" y="3742182"/>
            <a:ext cx="3830320" cy="829310"/>
          </a:xfrm>
          <a:custGeom>
            <a:avLst/>
            <a:gdLst/>
            <a:ahLst/>
            <a:cxnLst/>
            <a:rect l="l" t="t" r="r" b="b"/>
            <a:pathLst>
              <a:path w="3830320" h="829310">
                <a:moveTo>
                  <a:pt x="0" y="138176"/>
                </a:moveTo>
                <a:lnTo>
                  <a:pt x="7042" y="94496"/>
                </a:lnTo>
                <a:lnTo>
                  <a:pt x="26655" y="56564"/>
                </a:lnTo>
                <a:lnTo>
                  <a:pt x="56564" y="26655"/>
                </a:lnTo>
                <a:lnTo>
                  <a:pt x="94496" y="7042"/>
                </a:lnTo>
                <a:lnTo>
                  <a:pt x="138175" y="0"/>
                </a:lnTo>
                <a:lnTo>
                  <a:pt x="3691635" y="0"/>
                </a:lnTo>
                <a:lnTo>
                  <a:pt x="3735315" y="7042"/>
                </a:lnTo>
                <a:lnTo>
                  <a:pt x="3773247" y="26655"/>
                </a:lnTo>
                <a:lnTo>
                  <a:pt x="3803156" y="56564"/>
                </a:lnTo>
                <a:lnTo>
                  <a:pt x="3822769" y="94496"/>
                </a:lnTo>
                <a:lnTo>
                  <a:pt x="3829811" y="138176"/>
                </a:lnTo>
                <a:lnTo>
                  <a:pt x="3829811" y="690880"/>
                </a:lnTo>
                <a:lnTo>
                  <a:pt x="3822769" y="734559"/>
                </a:lnTo>
                <a:lnTo>
                  <a:pt x="3803156" y="772491"/>
                </a:lnTo>
                <a:lnTo>
                  <a:pt x="3773247" y="802400"/>
                </a:lnTo>
                <a:lnTo>
                  <a:pt x="3735315" y="822013"/>
                </a:lnTo>
                <a:lnTo>
                  <a:pt x="3691635" y="829056"/>
                </a:lnTo>
                <a:lnTo>
                  <a:pt x="138175" y="829056"/>
                </a:lnTo>
                <a:lnTo>
                  <a:pt x="94496" y="822013"/>
                </a:lnTo>
                <a:lnTo>
                  <a:pt x="56564" y="802400"/>
                </a:lnTo>
                <a:lnTo>
                  <a:pt x="26655" y="772491"/>
                </a:lnTo>
                <a:lnTo>
                  <a:pt x="7042" y="734559"/>
                </a:lnTo>
                <a:lnTo>
                  <a:pt x="0" y="690880"/>
                </a:lnTo>
                <a:lnTo>
                  <a:pt x="0" y="138176"/>
                </a:lnTo>
                <a:close/>
              </a:path>
            </a:pathLst>
          </a:custGeom>
          <a:ln w="2895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85894" y="3861942"/>
            <a:ext cx="31242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Содержание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учебного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предмета</a:t>
            </a:r>
            <a:endParaRPr sz="1800">
              <a:latin typeface="Times New Roman"/>
              <a:cs typeface="Times New Roman"/>
            </a:endParaRPr>
          </a:p>
          <a:p>
            <a:pPr marL="3175" algn="ctr">
              <a:lnSpc>
                <a:spcPct val="100000"/>
              </a:lnSpc>
            </a:pPr>
            <a:r>
              <a:rPr sz="1800" spc="-10" dirty="0">
                <a:latin typeface="Times New Roman"/>
                <a:cs typeface="Times New Roman"/>
              </a:rPr>
              <a:t>«История»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83814" y="4648961"/>
            <a:ext cx="2836545" cy="932815"/>
          </a:xfrm>
          <a:custGeom>
            <a:avLst/>
            <a:gdLst/>
            <a:ahLst/>
            <a:cxnLst/>
            <a:rect l="l" t="t" r="r" b="b"/>
            <a:pathLst>
              <a:path w="2836545" h="932814">
                <a:moveTo>
                  <a:pt x="0" y="155448"/>
                </a:moveTo>
                <a:lnTo>
                  <a:pt x="7924" y="106314"/>
                </a:lnTo>
                <a:lnTo>
                  <a:pt x="29992" y="63642"/>
                </a:lnTo>
                <a:lnTo>
                  <a:pt x="63642" y="29992"/>
                </a:lnTo>
                <a:lnTo>
                  <a:pt x="106314" y="7924"/>
                </a:lnTo>
                <a:lnTo>
                  <a:pt x="155448" y="0"/>
                </a:lnTo>
                <a:lnTo>
                  <a:pt x="2680716" y="0"/>
                </a:lnTo>
                <a:lnTo>
                  <a:pt x="2729849" y="7924"/>
                </a:lnTo>
                <a:lnTo>
                  <a:pt x="2772521" y="29992"/>
                </a:lnTo>
                <a:lnTo>
                  <a:pt x="2806171" y="63642"/>
                </a:lnTo>
                <a:lnTo>
                  <a:pt x="2828239" y="106314"/>
                </a:lnTo>
                <a:lnTo>
                  <a:pt x="2836164" y="155448"/>
                </a:lnTo>
                <a:lnTo>
                  <a:pt x="2836164" y="777240"/>
                </a:lnTo>
                <a:lnTo>
                  <a:pt x="2828239" y="826373"/>
                </a:lnTo>
                <a:lnTo>
                  <a:pt x="2806171" y="869045"/>
                </a:lnTo>
                <a:lnTo>
                  <a:pt x="2772521" y="902695"/>
                </a:lnTo>
                <a:lnTo>
                  <a:pt x="2729849" y="924763"/>
                </a:lnTo>
                <a:lnTo>
                  <a:pt x="2680716" y="932688"/>
                </a:lnTo>
                <a:lnTo>
                  <a:pt x="155448" y="932688"/>
                </a:lnTo>
                <a:lnTo>
                  <a:pt x="106314" y="924763"/>
                </a:lnTo>
                <a:lnTo>
                  <a:pt x="63642" y="902695"/>
                </a:lnTo>
                <a:lnTo>
                  <a:pt x="29992" y="869045"/>
                </a:lnTo>
                <a:lnTo>
                  <a:pt x="7924" y="826373"/>
                </a:lnTo>
                <a:lnTo>
                  <a:pt x="0" y="777240"/>
                </a:lnTo>
                <a:lnTo>
                  <a:pt x="0" y="155448"/>
                </a:lnTo>
                <a:close/>
              </a:path>
            </a:pathLst>
          </a:custGeom>
          <a:ln w="28956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591814" y="4820792"/>
            <a:ext cx="181863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Учебный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курс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latin typeface="Times New Roman"/>
                <a:cs typeface="Times New Roman"/>
              </a:rPr>
              <a:t>«История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России»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272021" y="4648961"/>
            <a:ext cx="2836545" cy="932815"/>
          </a:xfrm>
          <a:custGeom>
            <a:avLst/>
            <a:gdLst/>
            <a:ahLst/>
            <a:cxnLst/>
            <a:rect l="l" t="t" r="r" b="b"/>
            <a:pathLst>
              <a:path w="2836545" h="932814">
                <a:moveTo>
                  <a:pt x="0" y="155448"/>
                </a:moveTo>
                <a:lnTo>
                  <a:pt x="7924" y="106314"/>
                </a:lnTo>
                <a:lnTo>
                  <a:pt x="29992" y="63642"/>
                </a:lnTo>
                <a:lnTo>
                  <a:pt x="63642" y="29992"/>
                </a:lnTo>
                <a:lnTo>
                  <a:pt x="106314" y="7924"/>
                </a:lnTo>
                <a:lnTo>
                  <a:pt x="155448" y="0"/>
                </a:lnTo>
                <a:lnTo>
                  <a:pt x="2680716" y="0"/>
                </a:lnTo>
                <a:lnTo>
                  <a:pt x="2729849" y="7924"/>
                </a:lnTo>
                <a:lnTo>
                  <a:pt x="2772521" y="29992"/>
                </a:lnTo>
                <a:lnTo>
                  <a:pt x="2806171" y="63642"/>
                </a:lnTo>
                <a:lnTo>
                  <a:pt x="2828239" y="106314"/>
                </a:lnTo>
                <a:lnTo>
                  <a:pt x="2836163" y="155448"/>
                </a:lnTo>
                <a:lnTo>
                  <a:pt x="2836163" y="777240"/>
                </a:lnTo>
                <a:lnTo>
                  <a:pt x="2828239" y="826373"/>
                </a:lnTo>
                <a:lnTo>
                  <a:pt x="2806171" y="869045"/>
                </a:lnTo>
                <a:lnTo>
                  <a:pt x="2772521" y="902695"/>
                </a:lnTo>
                <a:lnTo>
                  <a:pt x="2729849" y="924763"/>
                </a:lnTo>
                <a:lnTo>
                  <a:pt x="2680716" y="932688"/>
                </a:lnTo>
                <a:lnTo>
                  <a:pt x="155448" y="932688"/>
                </a:lnTo>
                <a:lnTo>
                  <a:pt x="106314" y="924763"/>
                </a:lnTo>
                <a:lnTo>
                  <a:pt x="63642" y="902695"/>
                </a:lnTo>
                <a:lnTo>
                  <a:pt x="29992" y="869045"/>
                </a:lnTo>
                <a:lnTo>
                  <a:pt x="7924" y="826373"/>
                </a:lnTo>
                <a:lnTo>
                  <a:pt x="0" y="777240"/>
                </a:lnTo>
                <a:lnTo>
                  <a:pt x="0" y="155448"/>
                </a:lnTo>
                <a:close/>
              </a:path>
            </a:pathLst>
          </a:custGeom>
          <a:ln w="28956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660006" y="4820792"/>
            <a:ext cx="20605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Учебный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курс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«Всеобщая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история»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229861" y="5743194"/>
            <a:ext cx="3830320" cy="722630"/>
          </a:xfrm>
          <a:custGeom>
            <a:avLst/>
            <a:gdLst/>
            <a:ahLst/>
            <a:cxnLst/>
            <a:rect l="l" t="t" r="r" b="b"/>
            <a:pathLst>
              <a:path w="3830320" h="722629">
                <a:moveTo>
                  <a:pt x="0" y="120395"/>
                </a:moveTo>
                <a:lnTo>
                  <a:pt x="9453" y="73530"/>
                </a:lnTo>
                <a:lnTo>
                  <a:pt x="35242" y="35261"/>
                </a:lnTo>
                <a:lnTo>
                  <a:pt x="73509" y="9460"/>
                </a:lnTo>
                <a:lnTo>
                  <a:pt x="120396" y="0"/>
                </a:lnTo>
                <a:lnTo>
                  <a:pt x="3709416" y="0"/>
                </a:lnTo>
                <a:lnTo>
                  <a:pt x="3756302" y="9460"/>
                </a:lnTo>
                <a:lnTo>
                  <a:pt x="3794569" y="35261"/>
                </a:lnTo>
                <a:lnTo>
                  <a:pt x="3820358" y="73530"/>
                </a:lnTo>
                <a:lnTo>
                  <a:pt x="3829812" y="120395"/>
                </a:lnTo>
                <a:lnTo>
                  <a:pt x="3829812" y="601979"/>
                </a:lnTo>
                <a:lnTo>
                  <a:pt x="3820358" y="648845"/>
                </a:lnTo>
                <a:lnTo>
                  <a:pt x="3794569" y="687114"/>
                </a:lnTo>
                <a:lnTo>
                  <a:pt x="3756302" y="712915"/>
                </a:lnTo>
                <a:lnTo>
                  <a:pt x="3709416" y="722375"/>
                </a:lnTo>
                <a:lnTo>
                  <a:pt x="120396" y="722375"/>
                </a:lnTo>
                <a:lnTo>
                  <a:pt x="73509" y="712915"/>
                </a:lnTo>
                <a:lnTo>
                  <a:pt x="35242" y="687114"/>
                </a:lnTo>
                <a:lnTo>
                  <a:pt x="9453" y="648845"/>
                </a:lnTo>
                <a:lnTo>
                  <a:pt x="0" y="601979"/>
                </a:lnTo>
                <a:lnTo>
                  <a:pt x="0" y="120395"/>
                </a:lnTo>
                <a:close/>
              </a:path>
            </a:pathLst>
          </a:custGeom>
          <a:ln w="28955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565650" y="5809894"/>
            <a:ext cx="31584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00455" marR="5080" indent="-1088390">
              <a:lnSpc>
                <a:spcPct val="100000"/>
              </a:lnSpc>
              <a:spcBef>
                <a:spcPts val="100"/>
              </a:spcBef>
            </a:pPr>
            <a:r>
              <a:rPr sz="1800" spc="-30" dirty="0">
                <a:latin typeface="Times New Roman"/>
                <a:cs typeface="Times New Roman"/>
              </a:rPr>
              <a:t>Модуль </a:t>
            </a:r>
            <a:r>
              <a:rPr sz="1800" spc="-10" dirty="0">
                <a:latin typeface="Times New Roman"/>
                <a:cs typeface="Times New Roman"/>
              </a:rPr>
              <a:t>«Введение </a:t>
            </a:r>
            <a:r>
              <a:rPr sz="1800" dirty="0">
                <a:latin typeface="Times New Roman"/>
                <a:cs typeface="Times New Roman"/>
              </a:rPr>
              <a:t>в Новейшую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историю»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255" y="222504"/>
            <a:ext cx="4428744" cy="607009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813553" y="223265"/>
            <a:ext cx="7164705" cy="1193800"/>
          </a:xfrm>
          <a:prstGeom prst="rect">
            <a:avLst/>
          </a:prstGeom>
          <a:ln w="28955">
            <a:solidFill>
              <a:srgbClr val="4471C4"/>
            </a:solidFill>
          </a:ln>
        </p:spPr>
        <p:txBody>
          <a:bodyPr vert="horz" wrap="square" lIns="0" tIns="102235" rIns="0" bIns="0" rtlCol="0">
            <a:spAutoFit/>
          </a:bodyPr>
          <a:lstStyle/>
          <a:p>
            <a:pPr marL="90805" marR="86360" algn="just">
              <a:lnSpc>
                <a:spcPct val="100000"/>
              </a:lnSpc>
              <a:spcBef>
                <a:spcPts val="805"/>
              </a:spcBef>
            </a:pPr>
            <a:r>
              <a:rPr sz="1600" spc="-10" dirty="0">
                <a:latin typeface="Times New Roman"/>
                <a:cs typeface="Times New Roman"/>
              </a:rPr>
              <a:t>Сохранены </a:t>
            </a:r>
            <a:r>
              <a:rPr sz="1600" dirty="0">
                <a:latin typeface="Times New Roman"/>
                <a:cs typeface="Times New Roman"/>
              </a:rPr>
              <a:t>основные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методологические и </a:t>
            </a:r>
            <a:r>
              <a:rPr sz="1600" spc="-10" dirty="0">
                <a:solidFill>
                  <a:srgbClr val="FF0000"/>
                </a:solidFill>
                <a:latin typeface="Times New Roman"/>
                <a:cs typeface="Times New Roman"/>
              </a:rPr>
              <a:t>содержательные 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основы </a:t>
            </a:r>
            <a:r>
              <a:rPr sz="1600" spc="-15" dirty="0">
                <a:solidFill>
                  <a:srgbClr val="FF0000"/>
                </a:solidFill>
                <a:latin typeface="Times New Roman"/>
                <a:cs typeface="Times New Roman"/>
              </a:rPr>
              <a:t>нового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УМК </a:t>
            </a:r>
            <a:r>
              <a:rPr sz="1600" spc="-3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по Отечественной истории 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2014 </a:t>
            </a:r>
            <a:r>
              <a:rPr sz="1600" spc="-60" dirty="0">
                <a:solidFill>
                  <a:srgbClr val="FF0000"/>
                </a:solidFill>
                <a:latin typeface="Times New Roman"/>
                <a:cs typeface="Times New Roman"/>
              </a:rPr>
              <a:t>г</a:t>
            </a:r>
            <a:r>
              <a:rPr sz="1600" spc="-60" dirty="0">
                <a:latin typeface="Times New Roman"/>
                <a:cs typeface="Times New Roman"/>
              </a:rPr>
              <a:t>., </a:t>
            </a:r>
            <a:r>
              <a:rPr sz="1600" spc="-5" dirty="0">
                <a:latin typeface="Times New Roman"/>
                <a:cs typeface="Times New Roman"/>
              </a:rPr>
              <a:t>а </a:t>
            </a:r>
            <a:r>
              <a:rPr sz="1600" spc="-20" dirty="0">
                <a:latin typeface="Times New Roman"/>
                <a:cs typeface="Times New Roman"/>
              </a:rPr>
              <a:t>ИКС </a:t>
            </a:r>
            <a:r>
              <a:rPr sz="1600" spc="-15" dirty="0">
                <a:latin typeface="Times New Roman"/>
                <a:cs typeface="Times New Roman"/>
              </a:rPr>
              <a:t>включен </a:t>
            </a:r>
            <a:r>
              <a:rPr sz="1600" spc="-5" dirty="0">
                <a:latin typeface="Times New Roman"/>
                <a:cs typeface="Times New Roman"/>
              </a:rPr>
              <a:t>в </a:t>
            </a:r>
            <a:r>
              <a:rPr sz="1600" spc="-10" dirty="0">
                <a:latin typeface="Times New Roman"/>
                <a:cs typeface="Times New Roman"/>
              </a:rPr>
              <a:t>концепцию преподавания 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специальным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приложением.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На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его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основе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формируется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содержание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курса</a:t>
            </a:r>
            <a:endParaRPr sz="1600">
              <a:latin typeface="Times New Roman"/>
              <a:cs typeface="Times New Roman"/>
            </a:endParaRPr>
          </a:p>
          <a:p>
            <a:pPr marL="90805" algn="just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«История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России»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</a:t>
            </a:r>
            <a:r>
              <a:rPr sz="1600" spc="-25" dirty="0">
                <a:latin typeface="Times New Roman"/>
                <a:cs typeface="Times New Roman"/>
              </a:rPr>
              <a:t> школе.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13553" y="1559813"/>
            <a:ext cx="7164705" cy="916305"/>
          </a:xfrm>
          <a:prstGeom prst="rect">
            <a:avLst/>
          </a:prstGeom>
          <a:ln w="28955">
            <a:solidFill>
              <a:srgbClr val="4471C4"/>
            </a:solidFill>
          </a:ln>
        </p:spPr>
        <p:txBody>
          <a:bodyPr vert="horz" wrap="square" lIns="0" tIns="84455" rIns="0" bIns="0" rtlCol="0">
            <a:spAutoFit/>
          </a:bodyPr>
          <a:lstStyle/>
          <a:p>
            <a:pPr marL="90805" marR="86360" algn="just">
              <a:lnSpc>
                <a:spcPct val="100000"/>
              </a:lnSpc>
              <a:spcBef>
                <a:spcPts val="665"/>
              </a:spcBef>
            </a:pPr>
            <a:r>
              <a:rPr sz="1600" spc="-5" dirty="0">
                <a:latin typeface="Times New Roman"/>
                <a:cs typeface="Times New Roman"/>
              </a:rPr>
              <a:t>В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концепции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преподавания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зафиксированы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линейный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принцип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изучения 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истории </a:t>
            </a:r>
            <a:r>
              <a:rPr sz="1600" spc="-5" dirty="0">
                <a:latin typeface="Times New Roman"/>
                <a:cs typeface="Times New Roman"/>
              </a:rPr>
              <a:t>в </a:t>
            </a:r>
            <a:r>
              <a:rPr sz="1600" spc="-20" dirty="0">
                <a:latin typeface="Times New Roman"/>
                <a:cs typeface="Times New Roman"/>
              </a:rPr>
              <a:t>школе, </a:t>
            </a:r>
            <a:r>
              <a:rPr sz="1600" spc="-5" dirty="0">
                <a:latin typeface="Times New Roman"/>
                <a:cs typeface="Times New Roman"/>
              </a:rPr>
              <a:t>а также </a:t>
            </a:r>
            <a:r>
              <a:rPr sz="1600" dirty="0">
                <a:latin typeface="Times New Roman"/>
                <a:cs typeface="Times New Roman"/>
              </a:rPr>
              <a:t>синхронизация </a:t>
            </a:r>
            <a:r>
              <a:rPr sz="1600" spc="-10" dirty="0">
                <a:latin typeface="Times New Roman"/>
                <a:cs typeface="Times New Roman"/>
              </a:rPr>
              <a:t>курсов </a:t>
            </a:r>
            <a:r>
              <a:rPr sz="1600" spc="-5" dirty="0">
                <a:latin typeface="Times New Roman"/>
                <a:cs typeface="Times New Roman"/>
              </a:rPr>
              <a:t>и </a:t>
            </a:r>
            <a:r>
              <a:rPr sz="1600" dirty="0">
                <a:latin typeface="Times New Roman"/>
                <a:cs typeface="Times New Roman"/>
              </a:rPr>
              <a:t>основных </a:t>
            </a:r>
            <a:r>
              <a:rPr sz="1600" spc="-5" dirty="0">
                <a:latin typeface="Times New Roman"/>
                <a:cs typeface="Times New Roman"/>
              </a:rPr>
              <a:t>тем по </a:t>
            </a:r>
            <a:r>
              <a:rPr sz="1600" spc="-10" dirty="0">
                <a:latin typeface="Times New Roman"/>
                <a:cs typeface="Times New Roman"/>
              </a:rPr>
              <a:t>истории </a:t>
            </a:r>
            <a:r>
              <a:rPr sz="1600" spc="-5" dirty="0">
                <a:latin typeface="Times New Roman"/>
                <a:cs typeface="Times New Roman"/>
              </a:rPr>
              <a:t> России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всеобщей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истории.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13553" y="2617470"/>
            <a:ext cx="7164705" cy="1193800"/>
          </a:xfrm>
          <a:prstGeom prst="rect">
            <a:avLst/>
          </a:prstGeom>
          <a:ln w="28955">
            <a:solidFill>
              <a:srgbClr val="4471C4"/>
            </a:solidFill>
          </a:ln>
        </p:spPr>
        <p:txBody>
          <a:bodyPr vert="horz" wrap="square" lIns="0" tIns="102235" rIns="0" bIns="0" rtlCol="0">
            <a:spAutoFit/>
          </a:bodyPr>
          <a:lstStyle/>
          <a:p>
            <a:pPr marL="90805" marR="85725" algn="just">
              <a:lnSpc>
                <a:spcPct val="100000"/>
              </a:lnSpc>
              <a:spcBef>
                <a:spcPts val="805"/>
              </a:spcBef>
            </a:pPr>
            <a:r>
              <a:rPr sz="1600" spc="-5" dirty="0">
                <a:latin typeface="Times New Roman"/>
                <a:cs typeface="Times New Roman"/>
              </a:rPr>
              <a:t>Материалы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ИКС,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определяющие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перечень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исторических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событий,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персоналий </a:t>
            </a:r>
            <a:r>
              <a:rPr sz="1600" spc="-39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источников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выведены</a:t>
            </a:r>
            <a:r>
              <a:rPr sz="1600" spc="-5" dirty="0">
                <a:latin typeface="Times New Roman"/>
                <a:cs typeface="Times New Roman"/>
              </a:rPr>
              <a:t> в</a:t>
            </a:r>
            <a:r>
              <a:rPr sz="1600" dirty="0">
                <a:latin typeface="Times New Roman"/>
                <a:cs typeface="Times New Roman"/>
              </a:rPr>
              <a:t> специальный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раздел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«рекомендаций»,</a:t>
            </a:r>
            <a:r>
              <a:rPr sz="1600" spc="38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что 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существенно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снижает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давление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количества</a:t>
            </a:r>
            <a:r>
              <a:rPr sz="1600" spc="375" dirty="0"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imes New Roman"/>
                <a:cs typeface="Times New Roman"/>
              </a:rPr>
              <a:t>обязательных</a:t>
            </a:r>
            <a:r>
              <a:rPr sz="1600" spc="3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дидактических 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imes New Roman"/>
                <a:cs typeface="Times New Roman"/>
              </a:rPr>
              <a:t>единиц</a:t>
            </a:r>
            <a:r>
              <a:rPr sz="1600" spc="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при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формировании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учителями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рабочих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программ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курса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13553" y="3952494"/>
            <a:ext cx="7164705" cy="728980"/>
          </a:xfrm>
          <a:prstGeom prst="rect">
            <a:avLst/>
          </a:prstGeom>
          <a:ln w="28955">
            <a:solidFill>
              <a:srgbClr val="4471C4"/>
            </a:solidFill>
          </a:ln>
        </p:spPr>
        <p:txBody>
          <a:bodyPr vert="horz" wrap="square" lIns="0" tIns="113664" rIns="0" bIns="0" rtlCol="0">
            <a:spAutoFit/>
          </a:bodyPr>
          <a:lstStyle/>
          <a:p>
            <a:pPr marL="90805" marR="85725">
              <a:lnSpc>
                <a:spcPct val="100000"/>
              </a:lnSpc>
              <a:spcBef>
                <a:spcPts val="894"/>
              </a:spcBef>
              <a:tabLst>
                <a:tab pos="2901315" algn="l"/>
              </a:tabLst>
            </a:pPr>
            <a:r>
              <a:rPr sz="1600" spc="-10" dirty="0">
                <a:latin typeface="Times New Roman"/>
                <a:cs typeface="Times New Roman"/>
              </a:rPr>
              <a:t>Проведена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сверка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уточнение	</a:t>
            </a:r>
            <a:r>
              <a:rPr sz="1600" spc="-40" dirty="0">
                <a:latin typeface="Times New Roman"/>
                <a:cs typeface="Times New Roman"/>
              </a:rPr>
              <a:t>дат,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имен,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терминов,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предложен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новый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вариант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раздела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текста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ИКС, </a:t>
            </a:r>
            <a:r>
              <a:rPr sz="1600" spc="-5" dirty="0">
                <a:latin typeface="Times New Roman"/>
                <a:cs typeface="Times New Roman"/>
              </a:rPr>
              <a:t>посвященного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imes New Roman"/>
                <a:cs typeface="Times New Roman"/>
              </a:rPr>
              <a:t>истории</a:t>
            </a:r>
            <a:r>
              <a:rPr sz="1600" spc="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России</a:t>
            </a:r>
            <a:r>
              <a:rPr sz="1600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1992</a:t>
            </a:r>
            <a:r>
              <a:rPr sz="16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–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 2020</a:t>
            </a:r>
            <a:r>
              <a:rPr sz="16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60" dirty="0">
                <a:solidFill>
                  <a:srgbClr val="FF0000"/>
                </a:solidFill>
                <a:latin typeface="Times New Roman"/>
                <a:cs typeface="Times New Roman"/>
              </a:rPr>
              <a:t>гг.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13553" y="4822697"/>
            <a:ext cx="7164705" cy="727075"/>
          </a:xfrm>
          <a:prstGeom prst="rect">
            <a:avLst/>
          </a:prstGeom>
          <a:ln w="28955">
            <a:solidFill>
              <a:srgbClr val="4471C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1855"/>
              </a:lnSpc>
              <a:tabLst>
                <a:tab pos="443230" algn="l"/>
                <a:tab pos="1596390" algn="l"/>
                <a:tab pos="3152775" algn="l"/>
                <a:tab pos="4904105" algn="l"/>
                <a:tab pos="6303645" algn="l"/>
              </a:tabLst>
            </a:pPr>
            <a:r>
              <a:rPr sz="1600" spc="-5" dirty="0">
                <a:latin typeface="Times New Roman"/>
                <a:cs typeface="Times New Roman"/>
              </a:rPr>
              <a:t>В	</a:t>
            </a:r>
            <a:r>
              <a:rPr sz="1600" spc="-10" dirty="0">
                <a:latin typeface="Times New Roman"/>
                <a:cs typeface="Times New Roman"/>
              </a:rPr>
              <a:t>концепции	зафиксированы	соответствующие	</a:t>
            </a:r>
            <a:r>
              <a:rPr sz="1600" spc="-5" dirty="0">
                <a:latin typeface="Times New Roman"/>
                <a:cs typeface="Times New Roman"/>
              </a:rPr>
              <a:t>современным	</a:t>
            </a:r>
            <a:r>
              <a:rPr sz="1600" spc="-15" dirty="0">
                <a:latin typeface="Times New Roman"/>
                <a:cs typeface="Times New Roman"/>
              </a:rPr>
              <a:t>научным</a:t>
            </a:r>
            <a:endParaRPr sz="1600">
              <a:latin typeface="Times New Roman"/>
              <a:cs typeface="Times New Roman"/>
            </a:endParaRPr>
          </a:p>
          <a:p>
            <a:pPr marL="90805" marR="86995">
              <a:lnSpc>
                <a:spcPct val="100000"/>
              </a:lnSpc>
              <a:tabLst>
                <a:tab pos="1624330" algn="l"/>
                <a:tab pos="2991485" algn="l"/>
                <a:tab pos="4603750" algn="l"/>
                <a:tab pos="5828030" algn="l"/>
                <a:tab pos="6068695" algn="l"/>
              </a:tabLst>
            </a:pPr>
            <a:r>
              <a:rPr sz="1600" spc="-10" dirty="0">
                <a:latin typeface="Times New Roman"/>
                <a:cs typeface="Times New Roman"/>
              </a:rPr>
              <a:t>пр</a:t>
            </a:r>
            <a:r>
              <a:rPr sz="1600" spc="-30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дс</a:t>
            </a:r>
            <a:r>
              <a:rPr sz="1600" spc="30" dirty="0">
                <a:latin typeface="Times New Roman"/>
                <a:cs typeface="Times New Roman"/>
              </a:rPr>
              <a:t>т</a:t>
            </a:r>
            <a:r>
              <a:rPr sz="1600" spc="-5" dirty="0">
                <a:latin typeface="Times New Roman"/>
                <a:cs typeface="Times New Roman"/>
              </a:rPr>
              <a:t>а</a:t>
            </a:r>
            <a:r>
              <a:rPr sz="1600" spc="-30" dirty="0">
                <a:latin typeface="Times New Roman"/>
                <a:cs typeface="Times New Roman"/>
              </a:rPr>
              <a:t>в</a:t>
            </a:r>
            <a:r>
              <a:rPr sz="1600" spc="-5" dirty="0">
                <a:latin typeface="Times New Roman"/>
                <a:cs typeface="Times New Roman"/>
              </a:rPr>
              <a:t>ле</a:t>
            </a:r>
            <a:r>
              <a:rPr sz="1600" dirty="0">
                <a:latin typeface="Times New Roman"/>
                <a:cs typeface="Times New Roman"/>
              </a:rPr>
              <a:t>ни</a:t>
            </a:r>
            <a:r>
              <a:rPr sz="1600" spc="-5" dirty="0">
                <a:latin typeface="Times New Roman"/>
                <a:cs typeface="Times New Roman"/>
              </a:rPr>
              <a:t>ям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н</a:t>
            </a:r>
            <a:r>
              <a:rPr sz="1600" dirty="0">
                <a:latin typeface="Times New Roman"/>
                <a:cs typeface="Times New Roman"/>
              </a:rPr>
              <a:t>а</a:t>
            </a:r>
            <a:r>
              <a:rPr sz="1600" spc="-10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ме</a:t>
            </a:r>
            <a:r>
              <a:rPr sz="1600" spc="-10" dirty="0">
                <a:latin typeface="Times New Roman"/>
                <a:cs typeface="Times New Roman"/>
              </a:rPr>
              <a:t>но</a:t>
            </a:r>
            <a:r>
              <a:rPr sz="1600" spc="-25" dirty="0">
                <a:latin typeface="Times New Roman"/>
                <a:cs typeface="Times New Roman"/>
              </a:rPr>
              <a:t>в</a:t>
            </a:r>
            <a:r>
              <a:rPr sz="1600" spc="-5" dirty="0">
                <a:latin typeface="Times New Roman"/>
                <a:cs typeface="Times New Roman"/>
              </a:rPr>
              <a:t>а</a:t>
            </a:r>
            <a:r>
              <a:rPr sz="1600" dirty="0">
                <a:latin typeface="Times New Roman"/>
                <a:cs typeface="Times New Roman"/>
              </a:rPr>
              <a:t>ни</a:t>
            </a:r>
            <a:r>
              <a:rPr sz="1600" spc="-5" dirty="0">
                <a:latin typeface="Times New Roman"/>
                <a:cs typeface="Times New Roman"/>
              </a:rPr>
              <a:t>я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40" dirty="0">
                <a:latin typeface="Times New Roman"/>
                <a:cs typeface="Times New Roman"/>
              </a:rPr>
              <a:t>г</a:t>
            </a:r>
            <a:r>
              <a:rPr sz="1600" spc="45" dirty="0">
                <a:latin typeface="Times New Roman"/>
                <a:cs typeface="Times New Roman"/>
              </a:rPr>
              <a:t>о</a:t>
            </a:r>
            <a:r>
              <a:rPr sz="1600" spc="-30" dirty="0">
                <a:latin typeface="Times New Roman"/>
                <a:cs typeface="Times New Roman"/>
              </a:rPr>
              <a:t>с</a:t>
            </a:r>
            <a:r>
              <a:rPr sz="1600" spc="-110" dirty="0">
                <a:latin typeface="Times New Roman"/>
                <a:cs typeface="Times New Roman"/>
              </a:rPr>
              <a:t>у</a:t>
            </a:r>
            <a:r>
              <a:rPr sz="1600" spc="-5" dirty="0">
                <a:latin typeface="Times New Roman"/>
                <a:cs typeface="Times New Roman"/>
              </a:rPr>
              <a:t>да</a:t>
            </a:r>
            <a:r>
              <a:rPr sz="1600" dirty="0">
                <a:latin typeface="Times New Roman"/>
                <a:cs typeface="Times New Roman"/>
              </a:rPr>
              <a:t>р</a:t>
            </a:r>
            <a:r>
              <a:rPr sz="1600" spc="-5" dirty="0">
                <a:latin typeface="Times New Roman"/>
                <a:cs typeface="Times New Roman"/>
              </a:rPr>
              <a:t>ст</a:t>
            </a:r>
            <a:r>
              <a:rPr sz="1600" spc="-20" dirty="0">
                <a:latin typeface="Times New Roman"/>
                <a:cs typeface="Times New Roman"/>
              </a:rPr>
              <a:t>в</a:t>
            </a:r>
            <a:r>
              <a:rPr sz="1600" dirty="0">
                <a:latin typeface="Times New Roman"/>
                <a:cs typeface="Times New Roman"/>
              </a:rPr>
              <a:t>енн</a:t>
            </a:r>
            <a:r>
              <a:rPr sz="1600" spc="-5" dirty="0">
                <a:latin typeface="Times New Roman"/>
                <a:cs typeface="Times New Roman"/>
              </a:rPr>
              <a:t>ых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5" dirty="0">
                <a:latin typeface="Times New Roman"/>
                <a:cs typeface="Times New Roman"/>
              </a:rPr>
              <a:t>об</a:t>
            </a:r>
            <a:r>
              <a:rPr sz="1600" dirty="0">
                <a:latin typeface="Times New Roman"/>
                <a:cs typeface="Times New Roman"/>
              </a:rPr>
              <a:t>р</a:t>
            </a:r>
            <a:r>
              <a:rPr sz="1600" spc="-5" dirty="0">
                <a:latin typeface="Times New Roman"/>
                <a:cs typeface="Times New Roman"/>
              </a:rPr>
              <a:t>а</a:t>
            </a:r>
            <a:r>
              <a:rPr sz="1600" spc="-15" dirty="0">
                <a:latin typeface="Times New Roman"/>
                <a:cs typeface="Times New Roman"/>
              </a:rPr>
              <a:t>з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30" dirty="0">
                <a:latin typeface="Times New Roman"/>
                <a:cs typeface="Times New Roman"/>
              </a:rPr>
              <a:t>в</a:t>
            </a:r>
            <a:r>
              <a:rPr sz="1600" spc="-5" dirty="0">
                <a:latin typeface="Times New Roman"/>
                <a:cs typeface="Times New Roman"/>
              </a:rPr>
              <a:t>а</a:t>
            </a:r>
            <a:r>
              <a:rPr sz="1600" dirty="0">
                <a:latin typeface="Times New Roman"/>
                <a:cs typeface="Times New Roman"/>
              </a:rPr>
              <a:t>н</a:t>
            </a:r>
            <a:r>
              <a:rPr sz="1600" spc="-10" dirty="0">
                <a:latin typeface="Times New Roman"/>
                <a:cs typeface="Times New Roman"/>
              </a:rPr>
              <a:t>и</a:t>
            </a:r>
            <a:r>
              <a:rPr sz="1600" spc="-5" dirty="0">
                <a:latin typeface="Times New Roman"/>
                <a:cs typeface="Times New Roman"/>
              </a:rPr>
              <a:t>й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	те</a:t>
            </a:r>
            <a:r>
              <a:rPr sz="1600" spc="-5" dirty="0">
                <a:latin typeface="Times New Roman"/>
                <a:cs typeface="Times New Roman"/>
              </a:rPr>
              <a:t>рр</a:t>
            </a:r>
            <a:r>
              <a:rPr sz="1600" spc="-10" dirty="0">
                <a:latin typeface="Times New Roman"/>
                <a:cs typeface="Times New Roman"/>
              </a:rPr>
              <a:t>и</a:t>
            </a:r>
            <a:r>
              <a:rPr sz="1600" spc="-35" dirty="0">
                <a:latin typeface="Times New Roman"/>
                <a:cs typeface="Times New Roman"/>
              </a:rPr>
              <a:t>т</a:t>
            </a:r>
            <a:r>
              <a:rPr sz="1600" spc="-5" dirty="0">
                <a:latin typeface="Times New Roman"/>
                <a:cs typeface="Times New Roman"/>
              </a:rPr>
              <a:t>ор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5" dirty="0">
                <a:latin typeface="Times New Roman"/>
                <a:cs typeface="Times New Roman"/>
              </a:rPr>
              <a:t>й  </a:t>
            </a:r>
            <a:r>
              <a:rPr sz="1600" spc="-10" dirty="0">
                <a:latin typeface="Times New Roman"/>
                <a:cs typeface="Times New Roman"/>
              </a:rPr>
              <a:t>(например,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0000"/>
                </a:solidFill>
                <a:latin typeface="Times New Roman"/>
                <a:cs typeface="Times New Roman"/>
              </a:rPr>
              <a:t>государство</a:t>
            </a:r>
            <a:r>
              <a:rPr sz="1600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Русь,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земли</a:t>
            </a:r>
            <a:r>
              <a:rPr sz="1600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imes New Roman"/>
                <a:cs typeface="Times New Roman"/>
              </a:rPr>
              <a:t>Войска</a:t>
            </a:r>
            <a:r>
              <a:rPr sz="160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FF0000"/>
                </a:solidFill>
                <a:latin typeface="Times New Roman"/>
                <a:cs typeface="Times New Roman"/>
              </a:rPr>
              <a:t>Запорожского</a:t>
            </a:r>
            <a:r>
              <a:rPr sz="16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др.)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13553" y="5763005"/>
            <a:ext cx="7164705" cy="943610"/>
          </a:xfrm>
          <a:prstGeom prst="rect">
            <a:avLst/>
          </a:prstGeom>
          <a:ln w="28955">
            <a:solidFill>
              <a:srgbClr val="4471C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1745"/>
              </a:lnSpc>
            </a:pPr>
            <a:r>
              <a:rPr sz="1600" spc="-35" dirty="0">
                <a:latin typeface="Times New Roman"/>
                <a:cs typeface="Times New Roman"/>
              </a:rPr>
              <a:t>Курс</a:t>
            </a:r>
            <a:r>
              <a:rPr sz="1600" spc="3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«История</a:t>
            </a:r>
            <a:r>
              <a:rPr sz="1600" spc="3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России»</a:t>
            </a:r>
            <a:r>
              <a:rPr sz="1600" spc="3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изучается</a:t>
            </a:r>
            <a:r>
              <a:rPr sz="1600" spc="3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</a:t>
            </a:r>
            <a:r>
              <a:rPr sz="1600" spc="3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рамках</a:t>
            </a:r>
            <a:r>
              <a:rPr sz="1600" spc="3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предмета</a:t>
            </a:r>
            <a:r>
              <a:rPr sz="1600" spc="3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«История»</a:t>
            </a:r>
            <a:r>
              <a:rPr sz="1600" spc="3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на</a:t>
            </a:r>
            <a:r>
              <a:rPr sz="1600" spc="3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уровнях</a:t>
            </a:r>
            <a:endParaRPr sz="1600">
              <a:latin typeface="Times New Roman"/>
              <a:cs typeface="Times New Roman"/>
            </a:endParaRPr>
          </a:p>
          <a:p>
            <a:pPr marL="90805" marR="84455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основного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общего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образования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6-9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классах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10-11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классах.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Он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занимает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не </a:t>
            </a:r>
            <a:r>
              <a:rPr sz="1600" spc="-3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менее</a:t>
            </a:r>
            <a:r>
              <a:rPr sz="1600" spc="9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2/3</a:t>
            </a:r>
            <a:r>
              <a:rPr sz="1600" spc="10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общего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объема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материала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часов,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отведенных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на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изучения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предмета</a:t>
            </a:r>
            <a:endParaRPr sz="1600">
              <a:latin typeface="Times New Roman"/>
              <a:cs typeface="Times New Roman"/>
            </a:endParaRPr>
          </a:p>
          <a:p>
            <a:pPr marL="90805">
              <a:lnSpc>
                <a:spcPts val="1839"/>
              </a:lnSpc>
            </a:pPr>
            <a:r>
              <a:rPr sz="1600" spc="-15" dirty="0">
                <a:latin typeface="Times New Roman"/>
                <a:cs typeface="Times New Roman"/>
              </a:rPr>
              <a:t>«История»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5277" y="269494"/>
            <a:ext cx="6452235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spc="-10" dirty="0"/>
              <a:t>Обновление содержания учебного </a:t>
            </a:r>
            <a:r>
              <a:rPr spc="-5" dirty="0"/>
              <a:t> </a:t>
            </a:r>
            <a:r>
              <a:rPr dirty="0"/>
              <a:t>предмета</a:t>
            </a:r>
            <a:r>
              <a:rPr spc="-25" dirty="0"/>
              <a:t> </a:t>
            </a:r>
            <a:r>
              <a:rPr spc="-5" dirty="0"/>
              <a:t>«История»</a:t>
            </a:r>
            <a:r>
              <a:rPr spc="-30" dirty="0"/>
              <a:t> </a:t>
            </a:r>
            <a:r>
              <a:rPr spc="-10" dirty="0"/>
              <a:t>(ФГОС</a:t>
            </a:r>
            <a:r>
              <a:rPr spc="-25" dirty="0"/>
              <a:t> </a:t>
            </a:r>
            <a:r>
              <a:rPr dirty="0"/>
              <a:t>ООО)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241300" marR="214629" indent="-229235">
              <a:lnSpc>
                <a:spcPct val="80200"/>
              </a:lnSpc>
              <a:spcBef>
                <a:spcPts val="725"/>
              </a:spcBef>
              <a:buFont typeface="Wingdings"/>
              <a:buChar char=""/>
              <a:tabLst>
                <a:tab pos="349885" algn="l"/>
              </a:tabLst>
            </a:pPr>
            <a:r>
              <a:rPr spc="-20" dirty="0">
                <a:solidFill>
                  <a:srgbClr val="000000"/>
                </a:solidFill>
              </a:rPr>
              <a:t>«11.</a:t>
            </a:r>
            <a:r>
              <a:rPr spc="-3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На</a:t>
            </a:r>
            <a:r>
              <a:rPr spc="-30" dirty="0">
                <a:solidFill>
                  <a:srgbClr val="000000"/>
                </a:solidFill>
              </a:rPr>
              <a:t> </a:t>
            </a:r>
            <a:r>
              <a:rPr spc="5" dirty="0">
                <a:solidFill>
                  <a:srgbClr val="000000"/>
                </a:solidFill>
              </a:rPr>
              <a:t>основе</a:t>
            </a:r>
            <a:r>
              <a:rPr spc="-3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ФГОС</a:t>
            </a:r>
            <a:r>
              <a:rPr spc="-3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с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учетом </a:t>
            </a:r>
            <a:r>
              <a:rPr spc="-635" dirty="0">
                <a:solidFill>
                  <a:srgbClr val="000000"/>
                </a:solidFill>
              </a:rPr>
              <a:t> </a:t>
            </a:r>
            <a:r>
              <a:rPr spc="5" dirty="0">
                <a:solidFill>
                  <a:srgbClr val="000000"/>
                </a:solidFill>
              </a:rPr>
              <a:t>потребностей </a:t>
            </a:r>
            <a:r>
              <a:rPr dirty="0"/>
              <a:t>социально- </a:t>
            </a:r>
            <a:r>
              <a:rPr spc="5" dirty="0"/>
              <a:t> </a:t>
            </a:r>
            <a:r>
              <a:rPr spc="-25" dirty="0"/>
              <a:t>экономического </a:t>
            </a:r>
            <a:r>
              <a:rPr dirty="0"/>
              <a:t>развития </a:t>
            </a:r>
            <a:r>
              <a:rPr spc="5" dirty="0"/>
              <a:t> </a:t>
            </a:r>
            <a:r>
              <a:rPr dirty="0"/>
              <a:t>регионов</a:t>
            </a:r>
            <a:r>
              <a:rPr dirty="0">
                <a:solidFill>
                  <a:srgbClr val="000000"/>
                </a:solidFill>
              </a:rPr>
              <a:t>,</a:t>
            </a:r>
            <a:r>
              <a:rPr spc="-55" dirty="0">
                <a:solidFill>
                  <a:srgbClr val="000000"/>
                </a:solidFill>
              </a:rPr>
              <a:t> </a:t>
            </a:r>
            <a:r>
              <a:rPr spc="-20" dirty="0"/>
              <a:t>этнокультурных</a:t>
            </a:r>
          </a:p>
          <a:p>
            <a:pPr marL="241300">
              <a:lnSpc>
                <a:spcPts val="2185"/>
              </a:lnSpc>
            </a:pPr>
            <a:r>
              <a:rPr spc="5" dirty="0"/>
              <a:t>особенностей</a:t>
            </a:r>
            <a:r>
              <a:rPr spc="-70" dirty="0"/>
              <a:t> </a:t>
            </a:r>
            <a:r>
              <a:rPr dirty="0"/>
              <a:t>населения</a:t>
            </a:r>
          </a:p>
          <a:p>
            <a:pPr marL="241300" marR="267335">
              <a:lnSpc>
                <a:spcPts val="2500"/>
              </a:lnSpc>
              <a:spcBef>
                <a:spcPts val="285"/>
              </a:spcBef>
            </a:pPr>
            <a:r>
              <a:rPr spc="-10" dirty="0">
                <a:solidFill>
                  <a:srgbClr val="000000"/>
                </a:solidFill>
              </a:rPr>
              <a:t>разрабатываются </a:t>
            </a:r>
            <a:r>
              <a:rPr spc="-5" dirty="0">
                <a:solidFill>
                  <a:srgbClr val="000000"/>
                </a:solidFill>
              </a:rPr>
              <a:t>примерные 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spc="5" dirty="0">
                <a:solidFill>
                  <a:srgbClr val="000000"/>
                </a:solidFill>
              </a:rPr>
              <a:t>основные </a:t>
            </a:r>
            <a:r>
              <a:rPr spc="-10" dirty="0">
                <a:solidFill>
                  <a:srgbClr val="000000"/>
                </a:solidFill>
              </a:rPr>
              <a:t>образовательные </a:t>
            </a:r>
            <a:r>
              <a:rPr spc="-5" dirty="0">
                <a:solidFill>
                  <a:srgbClr val="000000"/>
                </a:solidFill>
              </a:rPr>
              <a:t> программы </a:t>
            </a:r>
            <a:r>
              <a:rPr dirty="0">
                <a:solidFill>
                  <a:srgbClr val="000000"/>
                </a:solidFill>
              </a:rPr>
              <a:t>основного </a:t>
            </a:r>
            <a:r>
              <a:rPr spc="-10" dirty="0">
                <a:solidFill>
                  <a:srgbClr val="000000"/>
                </a:solidFill>
              </a:rPr>
              <a:t>общего </a:t>
            </a:r>
            <a:r>
              <a:rPr spc="-5" dirty="0">
                <a:solidFill>
                  <a:srgbClr val="000000"/>
                </a:solidFill>
              </a:rPr>
              <a:t> образования</a:t>
            </a:r>
            <a:r>
              <a:rPr spc="-5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(далее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–</a:t>
            </a:r>
            <a:r>
              <a:rPr spc="-5" dirty="0">
                <a:solidFill>
                  <a:srgbClr val="000000"/>
                </a:solidFill>
              </a:rPr>
              <a:t> ПООП),</a:t>
            </a:r>
            <a:r>
              <a:rPr spc="-3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в </a:t>
            </a:r>
            <a:r>
              <a:rPr spc="-635" dirty="0">
                <a:solidFill>
                  <a:srgbClr val="000000"/>
                </a:solidFill>
              </a:rPr>
              <a:t> </a:t>
            </a:r>
            <a:r>
              <a:rPr spc="-25" dirty="0">
                <a:solidFill>
                  <a:srgbClr val="000000"/>
                </a:solidFill>
              </a:rPr>
              <a:t>том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числе </a:t>
            </a:r>
            <a:r>
              <a:rPr spc="-15" dirty="0">
                <a:solidFill>
                  <a:srgbClr val="000000"/>
                </a:solidFill>
              </a:rPr>
              <a:t>предусматривающие</a:t>
            </a:r>
          </a:p>
          <a:p>
            <a:pPr marL="241300" marR="5080">
              <a:lnSpc>
                <a:spcPct val="80000"/>
              </a:lnSpc>
              <a:spcBef>
                <a:spcPts val="10"/>
              </a:spcBef>
            </a:pPr>
            <a:r>
              <a:rPr spc="-20" dirty="0">
                <a:solidFill>
                  <a:srgbClr val="000000"/>
                </a:solidFill>
              </a:rPr>
              <a:t>углубленное</a:t>
            </a:r>
            <a:r>
              <a:rPr spc="-7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изучение</a:t>
            </a:r>
            <a:r>
              <a:rPr spc="-7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отдельных </a:t>
            </a:r>
            <a:r>
              <a:rPr spc="-63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предметов…»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93282" y="1617929"/>
            <a:ext cx="5564505" cy="454469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241300" marR="174625" indent="-228600">
              <a:lnSpc>
                <a:spcPct val="80200"/>
              </a:lnSpc>
              <a:spcBef>
                <a:spcPts val="725"/>
              </a:spcBef>
              <a:buFont typeface="Wingdings"/>
              <a:buChar char=""/>
              <a:tabLst>
                <a:tab pos="349885" algn="l"/>
              </a:tabLst>
            </a:pPr>
            <a:r>
              <a:rPr sz="2600" dirty="0">
                <a:latin typeface="Times New Roman"/>
                <a:cs typeface="Times New Roman"/>
              </a:rPr>
              <a:t>«12.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0000"/>
                </a:solidFill>
                <a:latin typeface="Times New Roman"/>
                <a:cs typeface="Times New Roman"/>
              </a:rPr>
              <a:t>Содержание</a:t>
            </a:r>
            <a:r>
              <a:rPr sz="2600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основного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общего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образования определяется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программой </a:t>
            </a:r>
            <a:r>
              <a:rPr sz="2600" dirty="0">
                <a:latin typeface="Times New Roman"/>
                <a:cs typeface="Times New Roman"/>
              </a:rPr>
              <a:t>основного </a:t>
            </a:r>
            <a:r>
              <a:rPr sz="2600" spc="-10" dirty="0">
                <a:latin typeface="Times New Roman"/>
                <a:cs typeface="Times New Roman"/>
              </a:rPr>
              <a:t>общего </a:t>
            </a:r>
            <a:r>
              <a:rPr sz="2600" spc="-5" dirty="0">
                <a:latin typeface="Times New Roman"/>
                <a:cs typeface="Times New Roman"/>
              </a:rPr>
              <a:t> образования,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том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числе</a:t>
            </a:r>
            <a:endParaRPr sz="2600">
              <a:latin typeface="Times New Roman"/>
              <a:cs typeface="Times New Roman"/>
            </a:endParaRPr>
          </a:p>
          <a:p>
            <a:pPr marL="241300">
              <a:lnSpc>
                <a:spcPts val="2185"/>
              </a:lnSpc>
            </a:pPr>
            <a:r>
              <a:rPr sz="2600" spc="-10" dirty="0">
                <a:latin typeface="Times New Roman"/>
                <a:cs typeface="Times New Roman"/>
              </a:rPr>
              <a:t>адаптированной,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разрабатываемой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</a:t>
            </a:r>
            <a:endParaRPr sz="2600">
              <a:latin typeface="Times New Roman"/>
              <a:cs typeface="Times New Roman"/>
            </a:endParaRPr>
          </a:p>
          <a:p>
            <a:pPr marL="241300" marR="1105535">
              <a:lnSpc>
                <a:spcPts val="2500"/>
              </a:lnSpc>
              <a:spcBef>
                <a:spcPts val="285"/>
              </a:spcBef>
            </a:pPr>
            <a:r>
              <a:rPr sz="2600" dirty="0">
                <a:latin typeface="Times New Roman"/>
                <a:cs typeface="Times New Roman"/>
              </a:rPr>
              <a:t>утверждаемой </a:t>
            </a:r>
            <a:r>
              <a:rPr sz="2600" spc="-5" dirty="0">
                <a:latin typeface="Times New Roman"/>
                <a:cs typeface="Times New Roman"/>
              </a:rPr>
              <a:t>Организацией </a:t>
            </a:r>
            <a:r>
              <a:rPr sz="2600" dirty="0">
                <a:latin typeface="Times New Roman"/>
                <a:cs typeface="Times New Roman"/>
              </a:rPr>
              <a:t> самостоятельно.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Организация</a:t>
            </a:r>
            <a:endParaRPr sz="2600">
              <a:latin typeface="Times New Roman"/>
              <a:cs typeface="Times New Roman"/>
            </a:endParaRPr>
          </a:p>
          <a:p>
            <a:pPr marL="241300" marR="147955">
              <a:lnSpc>
                <a:spcPct val="80000"/>
              </a:lnSpc>
              <a:spcBef>
                <a:spcPts val="20"/>
              </a:spcBef>
            </a:pPr>
            <a:r>
              <a:rPr sz="2600" spc="-10" dirty="0">
                <a:latin typeface="Times New Roman"/>
                <a:cs typeface="Times New Roman"/>
              </a:rPr>
              <a:t>разрабатывает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программу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основного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общего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образования,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том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числе</a:t>
            </a:r>
            <a:endParaRPr sz="2600">
              <a:latin typeface="Times New Roman"/>
              <a:cs typeface="Times New Roman"/>
            </a:endParaRPr>
          </a:p>
          <a:p>
            <a:pPr marL="241300">
              <a:lnSpc>
                <a:spcPts val="2185"/>
              </a:lnSpc>
            </a:pPr>
            <a:r>
              <a:rPr sz="2600" spc="-10" dirty="0">
                <a:latin typeface="Times New Roman"/>
                <a:cs typeface="Times New Roman"/>
              </a:rPr>
              <a:t>адаптированную,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-5" dirty="0">
                <a:latin typeface="Times New Roman"/>
                <a:cs typeface="Times New Roman"/>
              </a:rPr>
              <a:t> соответствии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со</a:t>
            </a:r>
            <a:endParaRPr sz="2600">
              <a:latin typeface="Times New Roman"/>
              <a:cs typeface="Times New Roman"/>
            </a:endParaRPr>
          </a:p>
          <a:p>
            <a:pPr marL="241300" marR="261620">
              <a:lnSpc>
                <a:spcPts val="2500"/>
              </a:lnSpc>
              <a:spcBef>
                <a:spcPts val="285"/>
              </a:spcBef>
            </a:pPr>
            <a:r>
              <a:rPr sz="2600" spc="-10" dirty="0">
                <a:solidFill>
                  <a:srgbClr val="FF0000"/>
                </a:solidFill>
                <a:latin typeface="Times New Roman"/>
                <a:cs typeface="Times New Roman"/>
              </a:rPr>
              <a:t>ФГОС</a:t>
            </a:r>
            <a:r>
              <a:rPr sz="26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0000"/>
                </a:solidFill>
                <a:latin typeface="Times New Roman"/>
                <a:cs typeface="Times New Roman"/>
              </a:rPr>
              <a:t>и</a:t>
            </a:r>
            <a:r>
              <a:rPr sz="26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0000"/>
                </a:solidFill>
                <a:latin typeface="Times New Roman"/>
                <a:cs typeface="Times New Roman"/>
              </a:rPr>
              <a:t>с</a:t>
            </a:r>
            <a:r>
              <a:rPr sz="26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0000"/>
                </a:solidFill>
                <a:latin typeface="Times New Roman"/>
                <a:cs typeface="Times New Roman"/>
              </a:rPr>
              <a:t>учетом</a:t>
            </a:r>
            <a:r>
              <a:rPr sz="26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0000"/>
                </a:solidFill>
                <a:latin typeface="Times New Roman"/>
                <a:cs typeface="Times New Roman"/>
              </a:rPr>
              <a:t>соответствующих </a:t>
            </a:r>
            <a:r>
              <a:rPr sz="2600" spc="-6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0000"/>
                </a:solidFill>
                <a:latin typeface="Times New Roman"/>
                <a:cs typeface="Times New Roman"/>
              </a:rPr>
              <a:t>ПООП</a:t>
            </a:r>
            <a:r>
              <a:rPr sz="2600" dirty="0">
                <a:latin typeface="Times New Roman"/>
                <a:cs typeface="Times New Roman"/>
              </a:rPr>
              <a:t>,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 </a:t>
            </a:r>
            <a:r>
              <a:rPr sz="2600" spc="-25" dirty="0">
                <a:latin typeface="Times New Roman"/>
                <a:cs typeface="Times New Roman"/>
              </a:rPr>
              <a:t>том </a:t>
            </a:r>
            <a:r>
              <a:rPr sz="2600" spc="-5" dirty="0">
                <a:latin typeface="Times New Roman"/>
                <a:cs typeface="Times New Roman"/>
              </a:rPr>
              <a:t>числе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примерных</a:t>
            </a:r>
            <a:endParaRPr sz="2600">
              <a:latin typeface="Times New Roman"/>
              <a:cs typeface="Times New Roman"/>
            </a:endParaRPr>
          </a:p>
          <a:p>
            <a:pPr marL="241300" marR="5080">
              <a:lnSpc>
                <a:spcPct val="79600"/>
              </a:lnSpc>
              <a:spcBef>
                <a:spcPts val="30"/>
              </a:spcBef>
            </a:pPr>
            <a:r>
              <a:rPr sz="2600" spc="-10" dirty="0">
                <a:latin typeface="Times New Roman"/>
                <a:cs typeface="Times New Roman"/>
              </a:rPr>
              <a:t>адаптированных </a:t>
            </a:r>
            <a:r>
              <a:rPr sz="2600" spc="-5" dirty="0">
                <a:latin typeface="Times New Roman"/>
                <a:cs typeface="Times New Roman"/>
              </a:rPr>
              <a:t>программ </a:t>
            </a:r>
            <a:r>
              <a:rPr sz="2600" dirty="0">
                <a:latin typeface="Times New Roman"/>
                <a:cs typeface="Times New Roman"/>
              </a:rPr>
              <a:t>основного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общего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образования…»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43616" y="0"/>
            <a:ext cx="1548383" cy="167792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311" y="148844"/>
            <a:ext cx="6503670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spc="-10" dirty="0"/>
              <a:t>Обновление содержания учебного </a:t>
            </a:r>
            <a:r>
              <a:rPr spc="-5" dirty="0"/>
              <a:t> </a:t>
            </a:r>
            <a:r>
              <a:rPr dirty="0"/>
              <a:t>предмета</a:t>
            </a:r>
            <a:r>
              <a:rPr spc="-30" dirty="0"/>
              <a:t> </a:t>
            </a:r>
            <a:r>
              <a:rPr spc="-5" dirty="0"/>
              <a:t>«История»</a:t>
            </a:r>
            <a:r>
              <a:rPr spc="-35" dirty="0"/>
              <a:t> </a:t>
            </a:r>
            <a:r>
              <a:rPr dirty="0"/>
              <a:t>(ПООП</a:t>
            </a:r>
            <a:r>
              <a:rPr spc="-50" dirty="0"/>
              <a:t> </a:t>
            </a:r>
            <a:r>
              <a:rPr dirty="0"/>
              <a:t>ООО)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13767" y="188338"/>
            <a:ext cx="1105988" cy="136973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96823" y="1673732"/>
            <a:ext cx="9682480" cy="2160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628775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Примерная</a:t>
            </a:r>
            <a:r>
              <a:rPr sz="2800" b="1" spc="2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рабочая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программа</a:t>
            </a:r>
            <a:r>
              <a:rPr sz="2800" b="1" spc="2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основного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общего </a:t>
            </a:r>
            <a:r>
              <a:rPr sz="2800" b="1" spc="-68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образования </a:t>
            </a:r>
            <a:r>
              <a:rPr sz="2800" b="1" spc="-10" dirty="0">
                <a:latin typeface="Times New Roman"/>
                <a:cs typeface="Times New Roman"/>
              </a:rPr>
              <a:t>предмета</a:t>
            </a:r>
            <a:r>
              <a:rPr sz="2800" b="1" spc="2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«История»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7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Одобрена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решением</a:t>
            </a:r>
            <a:r>
              <a:rPr sz="2400" spc="-10" dirty="0">
                <a:latin typeface="Times New Roman"/>
                <a:cs typeface="Times New Roman"/>
              </a:rPr>
              <a:t> федерального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учебно-методического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объединения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общему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образования,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протокол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3/21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от</a:t>
            </a:r>
            <a:r>
              <a:rPr sz="2400" dirty="0">
                <a:latin typeface="Times New Roman"/>
                <a:cs typeface="Times New Roman"/>
              </a:rPr>
              <a:t> 27.09.2021 </a:t>
            </a:r>
            <a:r>
              <a:rPr sz="2400" spc="-140" dirty="0">
                <a:latin typeface="Times New Roman"/>
                <a:cs typeface="Times New Roman"/>
              </a:rPr>
              <a:t>г.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823" y="4505959"/>
            <a:ext cx="4905375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Составлена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основе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положений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требований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результатам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освоения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ООП,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представленных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ФГОС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ООО,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 </a:t>
            </a:r>
            <a:r>
              <a:rPr sz="2400" spc="-5" dirty="0">
                <a:latin typeface="Times New Roman"/>
                <a:cs typeface="Times New Roman"/>
              </a:rPr>
              <a:t>также </a:t>
            </a:r>
            <a:r>
              <a:rPr sz="2400" dirty="0">
                <a:latin typeface="Times New Roman"/>
                <a:cs typeface="Times New Roman"/>
              </a:rPr>
              <a:t>с </a:t>
            </a:r>
            <a:r>
              <a:rPr sz="2400" spc="-15" dirty="0">
                <a:latin typeface="Times New Roman"/>
                <a:cs typeface="Times New Roman"/>
              </a:rPr>
              <a:t>учетом </a:t>
            </a:r>
            <a:r>
              <a:rPr sz="2400" spc="-5" dirty="0">
                <a:latin typeface="Times New Roman"/>
                <a:cs typeface="Times New Roman"/>
              </a:rPr>
              <a:t>Примерной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программы</a:t>
            </a:r>
            <a:r>
              <a:rPr sz="2400" dirty="0">
                <a:latin typeface="Times New Roman"/>
                <a:cs typeface="Times New Roman"/>
              </a:rPr>
              <a:t> воспитания.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78293" y="4887595"/>
            <a:ext cx="329247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solidFill>
                  <a:srgbClr val="006FC0"/>
                </a:solidFill>
                <a:latin typeface="Times New Roman"/>
                <a:cs typeface="Times New Roman"/>
              </a:rPr>
              <a:t>https://fgosreestr.ru/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9311" y="1121740"/>
            <a:ext cx="10358755" cy="977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95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Содержание</a:t>
            </a:r>
            <a:r>
              <a:rPr sz="2400" spc="2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программы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изложено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</a:t>
            </a:r>
            <a:r>
              <a:rPr sz="2400" spc="254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годам</a:t>
            </a:r>
            <a:r>
              <a:rPr sz="2400" spc="26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обучения</a:t>
            </a:r>
            <a:r>
              <a:rPr sz="2400" spc="25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раскрывает</a:t>
            </a:r>
            <a:r>
              <a:rPr sz="2400" spc="25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основные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305"/>
              </a:lnSpc>
              <a:tabLst>
                <a:tab pos="2403475" algn="l"/>
                <a:tab pos="3556000" algn="l"/>
                <a:tab pos="5575300" algn="l"/>
                <a:tab pos="6293485" algn="l"/>
                <a:tab pos="7748905" algn="l"/>
                <a:tab pos="8162290" algn="l"/>
                <a:tab pos="9416415" algn="l"/>
              </a:tabLst>
            </a:pPr>
            <a:r>
              <a:rPr sz="2400" dirty="0">
                <a:latin typeface="Times New Roman"/>
                <a:cs typeface="Times New Roman"/>
              </a:rPr>
              <a:t>с</a:t>
            </a:r>
            <a:r>
              <a:rPr sz="2400" spc="-70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держ</a:t>
            </a:r>
            <a:r>
              <a:rPr sz="2400" spc="-55" dirty="0">
                <a:latin typeface="Times New Roman"/>
                <a:cs typeface="Times New Roman"/>
              </a:rPr>
              <a:t>а</a:t>
            </a:r>
            <a:r>
              <a:rPr sz="2400" dirty="0">
                <a:latin typeface="Times New Roman"/>
                <a:cs typeface="Times New Roman"/>
              </a:rPr>
              <a:t>те</a:t>
            </a:r>
            <a:r>
              <a:rPr sz="2400" spc="-15" dirty="0">
                <a:latin typeface="Times New Roman"/>
                <a:cs typeface="Times New Roman"/>
              </a:rPr>
              <a:t>л</a:t>
            </a:r>
            <a:r>
              <a:rPr sz="2400" spc="-5" dirty="0">
                <a:latin typeface="Times New Roman"/>
                <a:cs typeface="Times New Roman"/>
              </a:rPr>
              <a:t>ьн</a:t>
            </a:r>
            <a:r>
              <a:rPr sz="2400" spc="-10" dirty="0">
                <a:latin typeface="Times New Roman"/>
                <a:cs typeface="Times New Roman"/>
              </a:rPr>
              <a:t>ы</a:t>
            </a:r>
            <a:r>
              <a:rPr sz="2400" dirty="0">
                <a:latin typeface="Times New Roman"/>
                <a:cs typeface="Times New Roman"/>
              </a:rPr>
              <a:t>е	</a:t>
            </a:r>
            <a:r>
              <a:rPr sz="2400" spc="-5" dirty="0">
                <a:latin typeface="Times New Roman"/>
                <a:cs typeface="Times New Roman"/>
              </a:rPr>
              <a:t>лин</a:t>
            </a:r>
            <a:r>
              <a:rPr sz="2400" spc="10" dirty="0">
                <a:latin typeface="Times New Roman"/>
                <a:cs typeface="Times New Roman"/>
              </a:rPr>
              <a:t>и</a:t>
            </a:r>
            <a:r>
              <a:rPr sz="2400" spc="-5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,	о</a:t>
            </a:r>
            <a:r>
              <a:rPr sz="2400" spc="-60" dirty="0">
                <a:latin typeface="Times New Roman"/>
                <a:cs typeface="Times New Roman"/>
              </a:rPr>
              <a:t>б</a:t>
            </a:r>
            <a:r>
              <a:rPr sz="2400" dirty="0">
                <a:latin typeface="Times New Roman"/>
                <a:cs typeface="Times New Roman"/>
              </a:rPr>
              <a:t>яз</a:t>
            </a:r>
            <a:r>
              <a:rPr sz="2400" spc="-60" dirty="0">
                <a:latin typeface="Times New Roman"/>
                <a:cs typeface="Times New Roman"/>
              </a:rPr>
              <a:t>а</a:t>
            </a:r>
            <a:r>
              <a:rPr sz="2400" dirty="0">
                <a:latin typeface="Times New Roman"/>
                <a:cs typeface="Times New Roman"/>
              </a:rPr>
              <a:t>т</a:t>
            </a:r>
            <a:r>
              <a:rPr sz="2400" spc="-15" dirty="0">
                <a:latin typeface="Times New Roman"/>
                <a:cs typeface="Times New Roman"/>
              </a:rPr>
              <a:t>е</a:t>
            </a:r>
            <a:r>
              <a:rPr sz="2400" spc="-5" dirty="0">
                <a:latin typeface="Times New Roman"/>
                <a:cs typeface="Times New Roman"/>
              </a:rPr>
              <a:t>льны</a:t>
            </a:r>
            <a:r>
              <a:rPr sz="2400" dirty="0">
                <a:latin typeface="Times New Roman"/>
                <a:cs typeface="Times New Roman"/>
              </a:rPr>
              <a:t>е	для	</a:t>
            </a:r>
            <a:r>
              <a:rPr sz="2400" spc="-5" dirty="0">
                <a:latin typeface="Times New Roman"/>
                <a:cs typeface="Times New Roman"/>
              </a:rPr>
              <a:t>и</a:t>
            </a:r>
            <a:r>
              <a:rPr sz="2400" spc="-65" dirty="0">
                <a:latin typeface="Times New Roman"/>
                <a:cs typeface="Times New Roman"/>
              </a:rPr>
              <a:t>з</a:t>
            </a:r>
            <a:r>
              <a:rPr sz="2400" spc="20" dirty="0">
                <a:latin typeface="Times New Roman"/>
                <a:cs typeface="Times New Roman"/>
              </a:rPr>
              <a:t>у</a:t>
            </a:r>
            <a:r>
              <a:rPr sz="2400" spc="-10" dirty="0">
                <a:latin typeface="Times New Roman"/>
                <a:cs typeface="Times New Roman"/>
              </a:rPr>
              <a:t>ч</a:t>
            </a:r>
            <a:r>
              <a:rPr sz="2400" dirty="0">
                <a:latin typeface="Times New Roman"/>
                <a:cs typeface="Times New Roman"/>
              </a:rPr>
              <a:t>ения	в	</a:t>
            </a:r>
            <a:r>
              <a:rPr sz="2400" spc="-40" dirty="0">
                <a:latin typeface="Times New Roman"/>
                <a:cs typeface="Times New Roman"/>
              </a:rPr>
              <a:t>к</a:t>
            </a:r>
            <a:r>
              <a:rPr sz="2400" dirty="0">
                <a:latin typeface="Times New Roman"/>
                <a:cs typeface="Times New Roman"/>
              </a:rPr>
              <a:t>ажд</a:t>
            </a:r>
            <a:r>
              <a:rPr sz="2400" spc="-50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м	клас</a:t>
            </a:r>
            <a:r>
              <a:rPr sz="2400" spc="15" dirty="0">
                <a:latin typeface="Times New Roman"/>
                <a:cs typeface="Times New Roman"/>
              </a:rPr>
              <a:t>с</a:t>
            </a:r>
            <a:r>
              <a:rPr sz="2400" spc="-10" dirty="0">
                <a:latin typeface="Times New Roman"/>
                <a:cs typeface="Times New Roman"/>
              </a:rPr>
              <a:t>е</a:t>
            </a:r>
            <a:r>
              <a:rPr sz="2400" dirty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590"/>
              </a:lnSpc>
            </a:pPr>
            <a:r>
              <a:rPr sz="2400" b="1" spc="-5" dirty="0">
                <a:latin typeface="Times New Roman"/>
                <a:cs typeface="Times New Roman"/>
              </a:rPr>
              <a:t>«История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России»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«Всеобщая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история»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13767" y="188338"/>
            <a:ext cx="1105988" cy="1369733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9311" y="148844"/>
            <a:ext cx="6503670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spc="-10" dirty="0"/>
              <a:t>Обновление содержания учебного </a:t>
            </a:r>
            <a:r>
              <a:rPr spc="-5" dirty="0"/>
              <a:t> </a:t>
            </a:r>
            <a:r>
              <a:rPr dirty="0"/>
              <a:t>предмета</a:t>
            </a:r>
            <a:r>
              <a:rPr spc="-30" dirty="0"/>
              <a:t> </a:t>
            </a:r>
            <a:r>
              <a:rPr spc="-5" dirty="0"/>
              <a:t>«История»</a:t>
            </a:r>
            <a:r>
              <a:rPr spc="-35" dirty="0"/>
              <a:t> </a:t>
            </a:r>
            <a:r>
              <a:rPr dirty="0"/>
              <a:t>(ПООП</a:t>
            </a:r>
            <a:r>
              <a:rPr spc="-50" dirty="0"/>
              <a:t> </a:t>
            </a:r>
            <a:r>
              <a:rPr dirty="0"/>
              <a:t>ООО)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85317" y="2139569"/>
          <a:ext cx="11171555" cy="40944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1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6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30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Класс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Содержание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учебного</a:t>
                      </a:r>
                      <a:r>
                        <a:rPr sz="2000" b="1" spc="-6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предмета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Часы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1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класс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20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Древнего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мира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68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29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2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класс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311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Всеобщая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история.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Средних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веков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России.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 От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Руси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 к </a:t>
                      </a: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Российскому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государству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23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45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06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3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класс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203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Всеобщая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история.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Нового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времени.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Конец</a:t>
                      </a:r>
                      <a:r>
                        <a:rPr sz="20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XV</a:t>
                      </a: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XVII</a:t>
                      </a: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в.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России. Россия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0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XVI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– XVII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вв.: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от 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Великого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княжества</a:t>
                      </a:r>
                      <a:r>
                        <a:rPr sz="20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царству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23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45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79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29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класс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317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22428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Всеобщая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история. История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Нового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времени. 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Конец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XV – 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XVIII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в. </a:t>
                      </a:r>
                      <a:r>
                        <a:rPr sz="2000" spc="-48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России.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 Россия в</a:t>
                      </a:r>
                      <a:r>
                        <a:rPr sz="2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XVII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XVIII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вв.:</a:t>
                      </a: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царства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империи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23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45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29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класс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317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Всеобщая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история.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Нового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времени.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XIX</a:t>
                      </a: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начало</a:t>
                      </a:r>
                      <a:r>
                        <a:rPr sz="2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XX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 в.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России.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Российская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империя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20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XIX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начале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XX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в.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23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45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13767" y="188338"/>
            <a:ext cx="1105988" cy="136973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9311" y="148844"/>
            <a:ext cx="7403465" cy="953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650"/>
              </a:lnSpc>
              <a:spcBef>
                <a:spcPts val="100"/>
              </a:spcBef>
            </a:pPr>
            <a:r>
              <a:rPr spc="-10" dirty="0"/>
              <a:t>Обновление</a:t>
            </a:r>
            <a:r>
              <a:rPr spc="-40" dirty="0"/>
              <a:t> </a:t>
            </a:r>
            <a:r>
              <a:rPr spc="-10" dirty="0"/>
              <a:t>содержания</a:t>
            </a:r>
            <a:r>
              <a:rPr spc="-15" dirty="0"/>
              <a:t> </a:t>
            </a:r>
            <a:r>
              <a:rPr spc="-10" dirty="0"/>
              <a:t>учебного</a:t>
            </a:r>
            <a:r>
              <a:rPr spc="-45" dirty="0"/>
              <a:t> </a:t>
            </a:r>
            <a:r>
              <a:rPr spc="-5" dirty="0"/>
              <a:t>курса</a:t>
            </a:r>
          </a:p>
          <a:p>
            <a:pPr marL="12700">
              <a:lnSpc>
                <a:spcPts val="3650"/>
              </a:lnSpc>
            </a:pPr>
            <a:r>
              <a:rPr spc="-5" dirty="0"/>
              <a:t>«История</a:t>
            </a:r>
            <a:r>
              <a:rPr spc="-35" dirty="0"/>
              <a:t> </a:t>
            </a:r>
            <a:r>
              <a:rPr spc="-15" dirty="0"/>
              <a:t>России»</a:t>
            </a:r>
            <a:r>
              <a:rPr spc="-25" dirty="0"/>
              <a:t> </a:t>
            </a:r>
            <a:r>
              <a:rPr dirty="0"/>
              <a:t>(ПООП</a:t>
            </a:r>
            <a:r>
              <a:rPr spc="-40" dirty="0"/>
              <a:t> </a:t>
            </a:r>
            <a:r>
              <a:rPr dirty="0"/>
              <a:t>ООО)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44182" y="1191513"/>
          <a:ext cx="10212070" cy="5402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7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5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Класс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8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Содержание</a:t>
                      </a:r>
                      <a:r>
                        <a:rPr sz="2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учебного</a:t>
                      </a:r>
                      <a:r>
                        <a:rPr sz="2800" b="1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предмета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07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3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6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класс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Палеолитическое</a:t>
                      </a:r>
                      <a:r>
                        <a:rPr sz="2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искусство;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91440" marR="960119">
                        <a:lnSpc>
                          <a:spcPct val="100000"/>
                        </a:lnSpc>
                      </a:pP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Петроглифы</a:t>
                      </a:r>
                      <a:r>
                        <a:rPr sz="2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Беломорья</a:t>
                      </a:r>
                      <a:r>
                        <a:rPr sz="2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2800" spc="-35" dirty="0">
                          <a:latin typeface="Times New Roman"/>
                          <a:cs typeface="Times New Roman"/>
                        </a:rPr>
                        <a:t>Онежского</a:t>
                      </a:r>
                      <a:r>
                        <a:rPr sz="2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озера;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 Херсонес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 в </a:t>
                      </a:r>
                      <a:r>
                        <a:rPr sz="2800" spc="-35" dirty="0">
                          <a:latin typeface="Times New Roman"/>
                          <a:cs typeface="Times New Roman"/>
                        </a:rPr>
                        <a:t>культурных</a:t>
                      </a:r>
                      <a:r>
                        <a:rPr sz="2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контактах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Руси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и Византии; </a:t>
                      </a:r>
                      <a:r>
                        <a:rPr sz="2800" spc="-6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25" dirty="0">
                          <a:latin typeface="Times New Roman"/>
                          <a:cs typeface="Times New Roman"/>
                        </a:rPr>
                        <a:t>Новгород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 и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немецкая</a:t>
                      </a:r>
                      <a:r>
                        <a:rPr sz="2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Ганза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др.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3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7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класс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955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spc="-30" dirty="0">
                          <a:latin typeface="Times New Roman"/>
                          <a:cs typeface="Times New Roman"/>
                        </a:rPr>
                        <a:t>Вхождение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земель</a:t>
                      </a:r>
                      <a:r>
                        <a:rPr sz="2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Войска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35" dirty="0">
                          <a:latin typeface="Times New Roman"/>
                          <a:cs typeface="Times New Roman"/>
                        </a:rPr>
                        <a:t>Запорожского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10" dirty="0">
                          <a:latin typeface="Times New Roman"/>
                          <a:cs typeface="Times New Roman"/>
                        </a:rPr>
                        <a:t>состав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России </a:t>
                      </a:r>
                      <a:r>
                        <a:rPr sz="2800" spc="-6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др.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34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8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класс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Формирование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черты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10" dirty="0">
                          <a:latin typeface="Times New Roman"/>
                          <a:cs typeface="Times New Roman"/>
                        </a:rPr>
                        <a:t>осёдлости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 и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др.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34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9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класс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33119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Миссии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30" dirty="0">
                          <a:latin typeface="Times New Roman"/>
                          <a:cs typeface="Times New Roman"/>
                        </a:rPr>
                        <a:t>Русской</a:t>
                      </a:r>
                      <a:r>
                        <a:rPr sz="2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православной</a:t>
                      </a:r>
                      <a:r>
                        <a:rPr sz="2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церкви</a:t>
                      </a:r>
                      <a:r>
                        <a:rPr sz="2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знаменитые </a:t>
                      </a:r>
                      <a:r>
                        <a:rPr sz="2800" spc="-6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миссионеры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др.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878" y="1679270"/>
            <a:ext cx="10643235" cy="3767454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241300" marR="5080" indent="-228600" algn="just">
              <a:lnSpc>
                <a:spcPct val="90200"/>
              </a:lnSpc>
              <a:spcBef>
                <a:spcPts val="409"/>
              </a:spcBef>
              <a:buSzPct val="107692"/>
              <a:buFont typeface="Wingdings"/>
              <a:buChar char=""/>
              <a:tabLst>
                <a:tab pos="383540" algn="l"/>
              </a:tabLst>
            </a:pPr>
            <a:r>
              <a:rPr sz="2600" spc="-5" dirty="0">
                <a:latin typeface="Times New Roman"/>
                <a:cs typeface="Times New Roman"/>
              </a:rPr>
              <a:t>Место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предмета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«История»</a:t>
            </a:r>
            <a:r>
              <a:rPr sz="2600" b="1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системе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школьного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образования </a:t>
            </a:r>
            <a:r>
              <a:rPr sz="2600" spc="-5" dirty="0">
                <a:latin typeface="Times New Roman"/>
                <a:cs typeface="Times New Roman"/>
              </a:rPr>
              <a:t> определяется </a:t>
            </a:r>
            <a:r>
              <a:rPr sz="2600" spc="-25" dirty="0">
                <a:latin typeface="Times New Roman"/>
                <a:cs typeface="Times New Roman"/>
              </a:rPr>
              <a:t>его </a:t>
            </a:r>
            <a:r>
              <a:rPr sz="2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познавательным </a:t>
            </a:r>
            <a:r>
              <a:rPr sz="2600" b="1" dirty="0">
                <a:solidFill>
                  <a:srgbClr val="FF0000"/>
                </a:solidFill>
                <a:latin typeface="Times New Roman"/>
                <a:cs typeface="Times New Roman"/>
              </a:rPr>
              <a:t>и </a:t>
            </a:r>
            <a:r>
              <a:rPr sz="2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мировоззренческим </a:t>
            </a:r>
            <a:r>
              <a:rPr sz="26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значением</a:t>
            </a:r>
            <a:r>
              <a:rPr sz="2600" spc="-15" dirty="0">
                <a:latin typeface="Times New Roman"/>
                <a:cs typeface="Times New Roman"/>
              </a:rPr>
              <a:t>, 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воспитательным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потенциалом,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вкладом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становление</a:t>
            </a:r>
            <a:r>
              <a:rPr sz="2600" spc="6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личности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молодого </a:t>
            </a:r>
            <a:r>
              <a:rPr sz="2600" spc="-10" dirty="0">
                <a:latin typeface="Times New Roman"/>
                <a:cs typeface="Times New Roman"/>
              </a:rPr>
              <a:t>человека. История представляет собирательную </a:t>
            </a:r>
            <a:r>
              <a:rPr sz="2600" spc="-20" dirty="0">
                <a:latin typeface="Times New Roman"/>
                <a:cs typeface="Times New Roman"/>
              </a:rPr>
              <a:t>картину </a:t>
            </a:r>
            <a:r>
              <a:rPr sz="2600" spc="-5" dirty="0">
                <a:latin typeface="Times New Roman"/>
                <a:cs typeface="Times New Roman"/>
              </a:rPr>
              <a:t>жизни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людей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во</a:t>
            </a:r>
            <a:r>
              <a:rPr sz="2600" spc="-5" dirty="0">
                <a:latin typeface="Times New Roman"/>
                <a:cs typeface="Times New Roman"/>
              </a:rPr>
              <a:t> времени,</a:t>
            </a:r>
            <a:r>
              <a:rPr sz="2600" dirty="0">
                <a:latin typeface="Times New Roman"/>
                <a:cs typeface="Times New Roman"/>
              </a:rPr>
              <a:t> их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социального,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созидательного,</a:t>
            </a:r>
            <a:r>
              <a:rPr sz="2600" spc="62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нравственного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опыта. </a:t>
            </a:r>
            <a:r>
              <a:rPr sz="2600" spc="-5" dirty="0">
                <a:latin typeface="Times New Roman"/>
                <a:cs typeface="Times New Roman"/>
              </a:rPr>
              <a:t>Она </a:t>
            </a:r>
            <a:r>
              <a:rPr sz="2600" spc="-10" dirty="0">
                <a:latin typeface="Times New Roman"/>
                <a:cs typeface="Times New Roman"/>
              </a:rPr>
              <a:t>служит важным </a:t>
            </a:r>
            <a:r>
              <a:rPr sz="2600" spc="-5" dirty="0">
                <a:latin typeface="Times New Roman"/>
                <a:cs typeface="Times New Roman"/>
              </a:rPr>
              <a:t>ресурсом </a:t>
            </a:r>
            <a:r>
              <a:rPr sz="2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самоидентификации личности </a:t>
            </a:r>
            <a:r>
              <a:rPr sz="2600" b="1" dirty="0">
                <a:solidFill>
                  <a:srgbClr val="FF0000"/>
                </a:solidFill>
                <a:latin typeface="Times New Roman"/>
                <a:cs typeface="Times New Roman"/>
              </a:rPr>
              <a:t>в </a:t>
            </a:r>
            <a:r>
              <a:rPr sz="2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окружающем</a:t>
            </a:r>
            <a:r>
              <a:rPr sz="2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социуме</a:t>
            </a:r>
            <a:r>
              <a:rPr sz="2600" spc="-5" dirty="0">
                <a:latin typeface="Times New Roman"/>
                <a:cs typeface="Times New Roman"/>
              </a:rPr>
              <a:t>,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культурной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среде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от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уровня</a:t>
            </a:r>
            <a:r>
              <a:rPr sz="2600" dirty="0">
                <a:latin typeface="Times New Roman"/>
                <a:cs typeface="Times New Roman"/>
              </a:rPr>
              <a:t> семьи </a:t>
            </a:r>
            <a:r>
              <a:rPr sz="2600" spc="-5" dirty="0">
                <a:latin typeface="Times New Roman"/>
                <a:cs typeface="Times New Roman"/>
              </a:rPr>
              <a:t>до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уровня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своей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страны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мира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 </a:t>
            </a:r>
            <a:r>
              <a:rPr sz="2600" spc="-10" dirty="0">
                <a:latin typeface="Times New Roman"/>
                <a:cs typeface="Times New Roman"/>
              </a:rPr>
              <a:t>целом.</a:t>
            </a:r>
            <a:endParaRPr sz="2600">
              <a:latin typeface="Times New Roman"/>
              <a:cs typeface="Times New Roman"/>
            </a:endParaRPr>
          </a:p>
          <a:p>
            <a:pPr marL="241300" marR="8255" indent="-228600" algn="just">
              <a:lnSpc>
                <a:spcPts val="2810"/>
              </a:lnSpc>
              <a:spcBef>
                <a:spcPts val="1050"/>
              </a:spcBef>
              <a:buFont typeface="Wingdings"/>
              <a:buChar char=""/>
              <a:tabLst>
                <a:tab pos="357505" algn="l"/>
              </a:tabLst>
            </a:pPr>
            <a:r>
              <a:rPr sz="2600" spc="-10" dirty="0">
                <a:latin typeface="Times New Roman"/>
                <a:cs typeface="Times New Roman"/>
              </a:rPr>
              <a:t>История</a:t>
            </a:r>
            <a:r>
              <a:rPr sz="2600" spc="-5" dirty="0">
                <a:latin typeface="Times New Roman"/>
                <a:cs typeface="Times New Roman"/>
              </a:rPr>
              <a:t> дает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b="1" spc="-15" dirty="0">
                <a:latin typeface="Times New Roman"/>
                <a:cs typeface="Times New Roman"/>
              </a:rPr>
              <a:t>возможность</a:t>
            </a:r>
            <a:r>
              <a:rPr sz="2600" b="1" spc="625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познания</a:t>
            </a:r>
            <a:r>
              <a:rPr sz="2600" b="1" dirty="0">
                <a:latin typeface="Times New Roman"/>
                <a:cs typeface="Times New Roman"/>
              </a:rPr>
              <a:t> и</a:t>
            </a:r>
            <a:r>
              <a:rPr sz="2600" b="1" spc="5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понимания</a:t>
            </a:r>
            <a:r>
              <a:rPr sz="2600" b="1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человека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общества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 </a:t>
            </a:r>
            <a:r>
              <a:rPr sz="2600" spc="-10" dirty="0">
                <a:latin typeface="Times New Roman"/>
                <a:cs typeface="Times New Roman"/>
              </a:rPr>
              <a:t>связи прошлого,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настоящего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будущего.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148844"/>
            <a:ext cx="6503670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spc="-10" dirty="0"/>
              <a:t>Обновление содержания учебного </a:t>
            </a:r>
            <a:r>
              <a:rPr spc="-5" dirty="0"/>
              <a:t> </a:t>
            </a:r>
            <a:r>
              <a:rPr dirty="0"/>
              <a:t>предмета</a:t>
            </a:r>
            <a:r>
              <a:rPr spc="-30" dirty="0"/>
              <a:t> </a:t>
            </a:r>
            <a:r>
              <a:rPr spc="-5" dirty="0"/>
              <a:t>«История»</a:t>
            </a:r>
            <a:r>
              <a:rPr spc="-35" dirty="0"/>
              <a:t> </a:t>
            </a:r>
            <a:r>
              <a:rPr dirty="0"/>
              <a:t>(ПООП</a:t>
            </a:r>
            <a:r>
              <a:rPr spc="-50" dirty="0"/>
              <a:t> </a:t>
            </a:r>
            <a:r>
              <a:rPr dirty="0"/>
              <a:t>ООО)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13767" y="188338"/>
            <a:ext cx="1105988" cy="136973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5778" y="2005406"/>
            <a:ext cx="4868545" cy="185928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6985" indent="661035" algn="r">
              <a:lnSpc>
                <a:spcPts val="4320"/>
              </a:lnSpc>
              <a:spcBef>
                <a:spcPts val="640"/>
              </a:spcBef>
            </a:pPr>
            <a:r>
              <a:rPr sz="4000" i="1" spc="-5" dirty="0">
                <a:latin typeface="Times New Roman"/>
                <a:cs typeface="Times New Roman"/>
              </a:rPr>
              <a:t>«Обновление </a:t>
            </a:r>
            <a:r>
              <a:rPr sz="4000" i="1" spc="-10" dirty="0">
                <a:latin typeface="Times New Roman"/>
                <a:cs typeface="Times New Roman"/>
              </a:rPr>
              <a:t>мира </a:t>
            </a:r>
            <a:r>
              <a:rPr sz="4000" i="1" spc="-985" dirty="0">
                <a:latin typeface="Times New Roman"/>
                <a:cs typeface="Times New Roman"/>
              </a:rPr>
              <a:t> </a:t>
            </a:r>
            <a:r>
              <a:rPr sz="4000" i="1" spc="-15" dirty="0">
                <a:latin typeface="Times New Roman"/>
                <a:cs typeface="Times New Roman"/>
              </a:rPr>
              <a:t>начинается</a:t>
            </a:r>
            <a:r>
              <a:rPr sz="4000" i="1" spc="-25" dirty="0">
                <a:latin typeface="Times New Roman"/>
                <a:cs typeface="Times New Roman"/>
              </a:rPr>
              <a:t> </a:t>
            </a:r>
            <a:r>
              <a:rPr sz="4000" i="1" spc="-5" dirty="0">
                <a:latin typeface="Times New Roman"/>
                <a:cs typeface="Times New Roman"/>
              </a:rPr>
              <a:t>в</a:t>
            </a:r>
            <a:r>
              <a:rPr sz="4000" i="1" spc="-10" dirty="0">
                <a:latin typeface="Times New Roman"/>
                <a:cs typeface="Times New Roman"/>
              </a:rPr>
              <a:t> </a:t>
            </a:r>
            <a:r>
              <a:rPr sz="4000" i="1" spc="-50" dirty="0">
                <a:latin typeface="Times New Roman"/>
                <a:cs typeface="Times New Roman"/>
              </a:rPr>
              <a:t>школе»</a:t>
            </a:r>
            <a:endParaRPr sz="40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455"/>
              </a:spcBef>
            </a:pPr>
            <a:r>
              <a:rPr sz="4000" i="1" spc="-10" dirty="0">
                <a:latin typeface="Times New Roman"/>
                <a:cs typeface="Times New Roman"/>
              </a:rPr>
              <a:t>Д.И.</a:t>
            </a:r>
            <a:r>
              <a:rPr sz="4000" i="1" spc="-55" dirty="0">
                <a:latin typeface="Times New Roman"/>
                <a:cs typeface="Times New Roman"/>
              </a:rPr>
              <a:t> </a:t>
            </a:r>
            <a:r>
              <a:rPr sz="4000" i="1" spc="-20" dirty="0">
                <a:latin typeface="Times New Roman"/>
                <a:cs typeface="Times New Roman"/>
              </a:rPr>
              <a:t>Мендеелеев</a:t>
            </a:r>
            <a:endParaRPr sz="4000">
              <a:latin typeface="Times New Roman"/>
              <a:cs typeface="Times New Roman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21AE33-44E2-713D-3851-D6A2088017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20" r="20682" b="4244"/>
          <a:stretch/>
        </p:blipFill>
        <p:spPr bwMode="auto">
          <a:xfrm>
            <a:off x="10363200" y="381000"/>
            <a:ext cx="1531621" cy="118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6451" y="1318640"/>
            <a:ext cx="10494010" cy="403987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241300" marR="5080" indent="-228600" algn="just">
              <a:lnSpc>
                <a:spcPct val="80100"/>
              </a:lnSpc>
              <a:spcBef>
                <a:spcPts val="725"/>
              </a:spcBef>
              <a:buFont typeface="Wingdings"/>
              <a:buChar char=""/>
              <a:tabLst>
                <a:tab pos="349885" algn="l"/>
              </a:tabLst>
            </a:pPr>
            <a:r>
              <a:rPr sz="2600" spc="-5" dirty="0">
                <a:latin typeface="Times New Roman"/>
                <a:cs typeface="Times New Roman"/>
              </a:rPr>
              <a:t>Целью </a:t>
            </a:r>
            <a:r>
              <a:rPr sz="2600" spc="-35" dirty="0">
                <a:latin typeface="Times New Roman"/>
                <a:cs typeface="Times New Roman"/>
              </a:rPr>
              <a:t>школьного</a:t>
            </a:r>
            <a:r>
              <a:rPr sz="2600" spc="58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исторического</a:t>
            </a:r>
            <a:r>
              <a:rPr sz="2600" spc="61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образования </a:t>
            </a:r>
            <a:r>
              <a:rPr sz="2600" spc="-5" dirty="0">
                <a:latin typeface="Times New Roman"/>
                <a:cs typeface="Times New Roman"/>
              </a:rPr>
              <a:t>является </a:t>
            </a:r>
            <a:r>
              <a:rPr sz="2600" spc="-10" dirty="0">
                <a:solidFill>
                  <a:srgbClr val="FF0000"/>
                </a:solidFill>
                <a:latin typeface="Times New Roman"/>
                <a:cs typeface="Times New Roman"/>
              </a:rPr>
              <a:t>формирование </a:t>
            </a:r>
            <a:r>
              <a:rPr sz="26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0000"/>
                </a:solidFill>
                <a:latin typeface="Times New Roman"/>
                <a:cs typeface="Times New Roman"/>
              </a:rPr>
              <a:t>и</a:t>
            </a:r>
            <a:r>
              <a:rPr sz="26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0000"/>
                </a:solidFill>
                <a:latin typeface="Times New Roman"/>
                <a:cs typeface="Times New Roman"/>
              </a:rPr>
              <a:t>развитие </a:t>
            </a:r>
            <a:r>
              <a:rPr sz="2600" dirty="0">
                <a:solidFill>
                  <a:srgbClr val="FF0000"/>
                </a:solidFill>
                <a:latin typeface="Times New Roman"/>
                <a:cs typeface="Times New Roman"/>
              </a:rPr>
              <a:t>личности </a:t>
            </a:r>
            <a:r>
              <a:rPr sz="2600" spc="-25" dirty="0">
                <a:solidFill>
                  <a:srgbClr val="FF0000"/>
                </a:solidFill>
                <a:latin typeface="Times New Roman"/>
                <a:cs typeface="Times New Roman"/>
              </a:rPr>
              <a:t>школьника</a:t>
            </a:r>
            <a:r>
              <a:rPr sz="2600" spc="-25" dirty="0">
                <a:latin typeface="Times New Roman"/>
                <a:cs typeface="Times New Roman"/>
              </a:rPr>
              <a:t>, </a:t>
            </a:r>
            <a:r>
              <a:rPr sz="2600" spc="-5" dirty="0">
                <a:latin typeface="Times New Roman"/>
                <a:cs typeface="Times New Roman"/>
              </a:rPr>
              <a:t>способного </a:t>
            </a:r>
            <a:r>
              <a:rPr sz="2600" dirty="0">
                <a:latin typeface="Times New Roman"/>
                <a:cs typeface="Times New Roman"/>
              </a:rPr>
              <a:t>к </a:t>
            </a:r>
            <a:r>
              <a:rPr sz="2600" spc="-5" dirty="0">
                <a:latin typeface="Times New Roman"/>
                <a:cs typeface="Times New Roman"/>
              </a:rPr>
              <a:t>самоидентификации </a:t>
            </a:r>
            <a:r>
              <a:rPr sz="2600" dirty="0">
                <a:latin typeface="Times New Roman"/>
                <a:cs typeface="Times New Roman"/>
              </a:rPr>
              <a:t>и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определению </a:t>
            </a:r>
            <a:r>
              <a:rPr sz="2600" spc="-5" dirty="0">
                <a:latin typeface="Times New Roman"/>
                <a:cs typeface="Times New Roman"/>
              </a:rPr>
              <a:t>своих </a:t>
            </a:r>
            <a:r>
              <a:rPr sz="2600" dirty="0">
                <a:latin typeface="Times New Roman"/>
                <a:cs typeface="Times New Roman"/>
              </a:rPr>
              <a:t>ценностных </a:t>
            </a:r>
            <a:r>
              <a:rPr sz="2600" spc="-5" dirty="0">
                <a:latin typeface="Times New Roman"/>
                <a:cs typeface="Times New Roman"/>
              </a:rPr>
              <a:t>ориентиров на </a:t>
            </a:r>
            <a:r>
              <a:rPr sz="2600" dirty="0">
                <a:latin typeface="Times New Roman"/>
                <a:cs typeface="Times New Roman"/>
              </a:rPr>
              <a:t>основе осмысления и </a:t>
            </a:r>
            <a:r>
              <a:rPr sz="2600" spc="5" dirty="0">
                <a:latin typeface="Times New Roman"/>
                <a:cs typeface="Times New Roman"/>
              </a:rPr>
              <a:t> освоения </a:t>
            </a:r>
            <a:r>
              <a:rPr sz="2600" spc="-20" dirty="0">
                <a:latin typeface="Times New Roman"/>
                <a:cs typeface="Times New Roman"/>
              </a:rPr>
              <a:t>исторического </a:t>
            </a:r>
            <a:r>
              <a:rPr sz="2600" dirty="0">
                <a:latin typeface="Times New Roman"/>
                <a:cs typeface="Times New Roman"/>
              </a:rPr>
              <a:t>опыта своей </a:t>
            </a:r>
            <a:r>
              <a:rPr sz="2600" spc="5" dirty="0">
                <a:latin typeface="Times New Roman"/>
                <a:cs typeface="Times New Roman"/>
              </a:rPr>
              <a:t>страны </a:t>
            </a:r>
            <a:r>
              <a:rPr sz="2600" dirty="0">
                <a:latin typeface="Times New Roman"/>
                <a:cs typeface="Times New Roman"/>
              </a:rPr>
              <a:t>и </a:t>
            </a:r>
            <a:r>
              <a:rPr sz="2600" spc="-10" dirty="0">
                <a:latin typeface="Times New Roman"/>
                <a:cs typeface="Times New Roman"/>
              </a:rPr>
              <a:t>человечества </a:t>
            </a:r>
            <a:r>
              <a:rPr sz="2600" dirty="0">
                <a:latin typeface="Times New Roman"/>
                <a:cs typeface="Times New Roman"/>
              </a:rPr>
              <a:t>в </a:t>
            </a:r>
            <a:r>
              <a:rPr sz="2600" spc="-10" dirty="0">
                <a:latin typeface="Times New Roman"/>
                <a:cs typeface="Times New Roman"/>
              </a:rPr>
              <a:t>целом, 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активно </a:t>
            </a:r>
            <a:r>
              <a:rPr sz="2600" dirty="0">
                <a:latin typeface="Times New Roman"/>
                <a:cs typeface="Times New Roman"/>
              </a:rPr>
              <a:t>и </a:t>
            </a:r>
            <a:r>
              <a:rPr sz="2600" spc="-5" dirty="0">
                <a:latin typeface="Times New Roman"/>
                <a:cs typeface="Times New Roman"/>
              </a:rPr>
              <a:t>творчески </a:t>
            </a:r>
            <a:r>
              <a:rPr sz="2600" spc="-15" dirty="0">
                <a:latin typeface="Times New Roman"/>
                <a:cs typeface="Times New Roman"/>
              </a:rPr>
              <a:t>применяющего </a:t>
            </a:r>
            <a:r>
              <a:rPr sz="2600" spc="-5" dirty="0">
                <a:latin typeface="Times New Roman"/>
                <a:cs typeface="Times New Roman"/>
              </a:rPr>
              <a:t>исторические знания </a:t>
            </a:r>
            <a:r>
              <a:rPr sz="2600" dirty="0">
                <a:latin typeface="Times New Roman"/>
                <a:cs typeface="Times New Roman"/>
              </a:rPr>
              <a:t>и </a:t>
            </a:r>
            <a:r>
              <a:rPr sz="2600" spc="-10" dirty="0">
                <a:latin typeface="Times New Roman"/>
                <a:cs typeface="Times New Roman"/>
              </a:rPr>
              <a:t>предметные </a:t>
            </a:r>
            <a:r>
              <a:rPr sz="2600" spc="-5" dirty="0">
                <a:latin typeface="Times New Roman"/>
                <a:cs typeface="Times New Roman"/>
              </a:rPr>
              <a:t> умения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учебной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социальной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практике.</a:t>
            </a:r>
            <a:endParaRPr sz="260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ct val="80000"/>
              </a:lnSpc>
              <a:spcBef>
                <a:spcPts val="1005"/>
              </a:spcBef>
              <a:buFont typeface="Wingdings"/>
              <a:buChar char=""/>
              <a:tabLst>
                <a:tab pos="357505" algn="l"/>
              </a:tabLst>
            </a:pPr>
            <a:r>
              <a:rPr sz="2600" spc="-5" dirty="0">
                <a:latin typeface="Times New Roman"/>
                <a:cs typeface="Times New Roman"/>
              </a:rPr>
              <a:t>Данная цель </a:t>
            </a:r>
            <a:r>
              <a:rPr sz="2600" spc="-10" dirty="0">
                <a:latin typeface="Times New Roman"/>
                <a:cs typeface="Times New Roman"/>
              </a:rPr>
              <a:t>предполагает формирование </a:t>
            </a:r>
            <a:r>
              <a:rPr sz="2600" dirty="0">
                <a:latin typeface="Times New Roman"/>
                <a:cs typeface="Times New Roman"/>
              </a:rPr>
              <a:t>у </a:t>
            </a:r>
            <a:r>
              <a:rPr sz="2600" spc="-20" dirty="0">
                <a:latin typeface="Times New Roman"/>
                <a:cs typeface="Times New Roman"/>
              </a:rPr>
              <a:t>обучающихся </a:t>
            </a:r>
            <a:r>
              <a:rPr sz="2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целостной </a:t>
            </a:r>
            <a:r>
              <a:rPr sz="26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картины </a:t>
            </a:r>
            <a:r>
              <a:rPr sz="2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российской </a:t>
            </a:r>
            <a:r>
              <a:rPr sz="2600" b="1" dirty="0">
                <a:solidFill>
                  <a:srgbClr val="FF0000"/>
                </a:solidFill>
                <a:latin typeface="Times New Roman"/>
                <a:cs typeface="Times New Roman"/>
              </a:rPr>
              <a:t>и </a:t>
            </a:r>
            <a:r>
              <a:rPr sz="26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мировой </a:t>
            </a:r>
            <a:r>
              <a:rPr sz="2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истории</a:t>
            </a:r>
            <a:r>
              <a:rPr sz="2600" spc="-10" dirty="0">
                <a:latin typeface="Times New Roman"/>
                <a:cs typeface="Times New Roman"/>
              </a:rPr>
              <a:t>, </a:t>
            </a:r>
            <a:r>
              <a:rPr sz="2600" spc="-5" dirty="0">
                <a:latin typeface="Times New Roman"/>
                <a:cs typeface="Times New Roman"/>
              </a:rPr>
              <a:t>понимание </a:t>
            </a:r>
            <a:r>
              <a:rPr sz="2600" spc="10" dirty="0">
                <a:latin typeface="Times New Roman"/>
                <a:cs typeface="Times New Roman"/>
              </a:rPr>
              <a:t>места </a:t>
            </a:r>
            <a:r>
              <a:rPr sz="2600" dirty="0">
                <a:latin typeface="Times New Roman"/>
                <a:cs typeface="Times New Roman"/>
              </a:rPr>
              <a:t>и </a:t>
            </a:r>
            <a:r>
              <a:rPr sz="2600" spc="-10" dirty="0">
                <a:latin typeface="Times New Roman"/>
                <a:cs typeface="Times New Roman"/>
              </a:rPr>
              <a:t>роли </a:t>
            </a:r>
            <a:r>
              <a:rPr sz="2600" spc="-5" dirty="0">
                <a:latin typeface="Times New Roman"/>
                <a:cs typeface="Times New Roman"/>
              </a:rPr>
              <a:t> современной России </a:t>
            </a:r>
            <a:r>
              <a:rPr sz="2600" dirty="0">
                <a:latin typeface="Times New Roman"/>
                <a:cs typeface="Times New Roman"/>
              </a:rPr>
              <a:t>в мире, важности </a:t>
            </a:r>
            <a:r>
              <a:rPr sz="2600" spc="-5" dirty="0">
                <a:latin typeface="Times New Roman"/>
                <a:cs typeface="Times New Roman"/>
              </a:rPr>
              <a:t>вклада </a:t>
            </a:r>
            <a:r>
              <a:rPr sz="2600" spc="-20" dirty="0">
                <a:latin typeface="Times New Roman"/>
                <a:cs typeface="Times New Roman"/>
              </a:rPr>
              <a:t>каждого </a:t>
            </a:r>
            <a:r>
              <a:rPr sz="2600" spc="-5" dirty="0">
                <a:latin typeface="Times New Roman"/>
                <a:cs typeface="Times New Roman"/>
              </a:rPr>
              <a:t>ее </a:t>
            </a:r>
            <a:r>
              <a:rPr sz="2600" spc="-15" dirty="0">
                <a:latin typeface="Times New Roman"/>
                <a:cs typeface="Times New Roman"/>
              </a:rPr>
              <a:t>народа, </a:t>
            </a:r>
            <a:r>
              <a:rPr sz="2600" spc="-25" dirty="0">
                <a:latin typeface="Times New Roman"/>
                <a:cs typeface="Times New Roman"/>
              </a:rPr>
              <a:t>его 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культуры </a:t>
            </a:r>
            <a:r>
              <a:rPr sz="2600" dirty="0">
                <a:latin typeface="Times New Roman"/>
                <a:cs typeface="Times New Roman"/>
              </a:rPr>
              <a:t>в общую </a:t>
            </a:r>
            <a:r>
              <a:rPr sz="2600" spc="-10" dirty="0">
                <a:latin typeface="Times New Roman"/>
                <a:cs typeface="Times New Roman"/>
              </a:rPr>
              <a:t>историю </a:t>
            </a:r>
            <a:r>
              <a:rPr sz="2600" dirty="0">
                <a:latin typeface="Times New Roman"/>
                <a:cs typeface="Times New Roman"/>
              </a:rPr>
              <a:t>страны и </a:t>
            </a:r>
            <a:r>
              <a:rPr sz="2600" spc="-15" dirty="0">
                <a:latin typeface="Times New Roman"/>
                <a:cs typeface="Times New Roman"/>
              </a:rPr>
              <a:t>мировую </a:t>
            </a:r>
            <a:r>
              <a:rPr sz="2600" spc="-10" dirty="0">
                <a:latin typeface="Times New Roman"/>
                <a:cs typeface="Times New Roman"/>
              </a:rPr>
              <a:t>историю, формирование 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личностной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позиции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по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отношению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к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прошлому</a:t>
            </a:r>
            <a:r>
              <a:rPr sz="2600" spc="6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настоящему </a:t>
            </a:r>
            <a:r>
              <a:rPr sz="2600" spc="-10" dirty="0">
                <a:latin typeface="Times New Roman"/>
                <a:cs typeface="Times New Roman"/>
              </a:rPr>
              <a:t> Отечества.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148844"/>
            <a:ext cx="6503670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spc="-10" dirty="0"/>
              <a:t>Обновление содержания учебного </a:t>
            </a:r>
            <a:r>
              <a:rPr spc="-5" dirty="0"/>
              <a:t> </a:t>
            </a:r>
            <a:r>
              <a:rPr dirty="0"/>
              <a:t>предмета</a:t>
            </a:r>
            <a:r>
              <a:rPr spc="-30" dirty="0"/>
              <a:t> </a:t>
            </a:r>
            <a:r>
              <a:rPr spc="-5" dirty="0"/>
              <a:t>«История»</a:t>
            </a:r>
            <a:r>
              <a:rPr spc="-35" dirty="0"/>
              <a:t> </a:t>
            </a:r>
            <a:r>
              <a:rPr dirty="0"/>
              <a:t>(ПООП</a:t>
            </a:r>
            <a:r>
              <a:rPr spc="-50" dirty="0"/>
              <a:t> </a:t>
            </a:r>
            <a:r>
              <a:rPr dirty="0"/>
              <a:t>ООО)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95159" y="177048"/>
            <a:ext cx="1040673" cy="128762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77530" y="5005273"/>
            <a:ext cx="39020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solidFill>
                  <a:srgbClr val="006FC0"/>
                </a:solidFill>
                <a:latin typeface="Times New Roman"/>
                <a:cs typeface="Times New Roman"/>
              </a:rPr>
              <a:t>https://fgosreestr.ru/oop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9460" y="14478"/>
            <a:ext cx="6945630" cy="84836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819"/>
              </a:spcBef>
            </a:pPr>
            <a:r>
              <a:rPr sz="30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Основные образовательные </a:t>
            </a:r>
            <a:r>
              <a:rPr sz="30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программы </a:t>
            </a:r>
            <a:r>
              <a:rPr sz="3000" b="1" spc="-73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006FC0"/>
                </a:solidFill>
                <a:latin typeface="Times New Roman"/>
                <a:cs typeface="Times New Roman"/>
              </a:rPr>
              <a:t>в</a:t>
            </a:r>
            <a:r>
              <a:rPr sz="30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006FC0"/>
                </a:solidFill>
                <a:latin typeface="Times New Roman"/>
                <a:cs typeface="Times New Roman"/>
              </a:rPr>
              <a:t>части</a:t>
            </a:r>
            <a:r>
              <a:rPr sz="30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30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учебных </a:t>
            </a:r>
            <a:r>
              <a:rPr sz="30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предметов,</a:t>
            </a:r>
            <a:r>
              <a:rPr sz="30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30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курсов,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дисциплин</a:t>
            </a:r>
            <a:r>
              <a:rPr spc="-50" dirty="0"/>
              <a:t> </a:t>
            </a:r>
            <a:r>
              <a:rPr spc="-30" dirty="0"/>
              <a:t>(модулей)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13767" y="188338"/>
            <a:ext cx="1105988" cy="1369733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1289" y="1267459"/>
            <a:ext cx="11537950" cy="505396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725"/>
              </a:spcBef>
            </a:pPr>
            <a:r>
              <a:rPr sz="2600" dirty="0">
                <a:latin typeface="Times New Roman"/>
                <a:cs typeface="Times New Roman"/>
              </a:rPr>
              <a:t>К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важнейшим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latin typeface="Times New Roman"/>
                <a:cs typeface="Times New Roman"/>
              </a:rPr>
              <a:t>личностным</a:t>
            </a:r>
            <a:r>
              <a:rPr sz="2600" b="1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результатам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изучения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истории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5" dirty="0">
                <a:latin typeface="Times New Roman"/>
                <a:cs typeface="Times New Roman"/>
              </a:rPr>
              <a:t> основной 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общеобразовательной </a:t>
            </a:r>
            <a:r>
              <a:rPr sz="2600" spc="-35" dirty="0">
                <a:latin typeface="Times New Roman"/>
                <a:cs typeface="Times New Roman"/>
              </a:rPr>
              <a:t>школе </a:t>
            </a:r>
            <a:r>
              <a:rPr sz="2600" dirty="0">
                <a:latin typeface="Times New Roman"/>
                <a:cs typeface="Times New Roman"/>
              </a:rPr>
              <a:t>в </a:t>
            </a:r>
            <a:r>
              <a:rPr sz="2600" spc="-5" dirty="0">
                <a:latin typeface="Times New Roman"/>
                <a:cs typeface="Times New Roman"/>
              </a:rPr>
              <a:t>соответствии </a:t>
            </a:r>
            <a:r>
              <a:rPr sz="2600" dirty="0">
                <a:latin typeface="Times New Roman"/>
                <a:cs typeface="Times New Roman"/>
              </a:rPr>
              <a:t>с </a:t>
            </a:r>
            <a:r>
              <a:rPr sz="2600" spc="-5" dirty="0">
                <a:latin typeface="Times New Roman"/>
                <a:cs typeface="Times New Roman"/>
              </a:rPr>
              <a:t>требованиями </a:t>
            </a:r>
            <a:r>
              <a:rPr sz="2600" spc="-15" dirty="0">
                <a:latin typeface="Times New Roman"/>
                <a:cs typeface="Times New Roman"/>
              </a:rPr>
              <a:t>ФГОС </a:t>
            </a:r>
            <a:r>
              <a:rPr sz="2600" spc="-10" dirty="0">
                <a:latin typeface="Times New Roman"/>
                <a:cs typeface="Times New Roman"/>
              </a:rPr>
              <a:t>ООО </a:t>
            </a:r>
            <a:r>
              <a:rPr sz="2600" spc="-5" dirty="0">
                <a:latin typeface="Times New Roman"/>
                <a:cs typeface="Times New Roman"/>
              </a:rPr>
              <a:t>(2021)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относятся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следующие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убеждения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качества: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8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сфере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патриотического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воспитания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сфере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гражданского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воспитания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spc="-10" dirty="0">
                <a:latin typeface="Times New Roman"/>
                <a:cs typeface="Times New Roman"/>
              </a:rPr>
              <a:t>Духовно-нравственной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сфере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понимании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ценности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научного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познания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сфере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эстетического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воспитания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Times New Roman"/>
                <a:cs typeface="Times New Roman"/>
              </a:rPr>
              <a:t>В </a:t>
            </a:r>
            <a:r>
              <a:rPr sz="2600" spc="-10" dirty="0">
                <a:latin typeface="Times New Roman"/>
                <a:cs typeface="Times New Roman"/>
              </a:rPr>
              <a:t>формировании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ценностного </a:t>
            </a:r>
            <a:r>
              <a:rPr sz="2600" spc="-10" dirty="0">
                <a:latin typeface="Times New Roman"/>
                <a:cs typeface="Times New Roman"/>
              </a:rPr>
              <a:t>отношения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к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жизни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 </a:t>
            </a:r>
            <a:r>
              <a:rPr sz="2600" spc="-5" dirty="0">
                <a:latin typeface="Times New Roman"/>
                <a:cs typeface="Times New Roman"/>
              </a:rPr>
              <a:t>здоровью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8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сфере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трудового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воспитания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сфере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экологического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воспитания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Times New Roman"/>
                <a:cs typeface="Times New Roman"/>
              </a:rPr>
              <a:t>В </a:t>
            </a:r>
            <a:r>
              <a:rPr sz="2600" spc="5" dirty="0">
                <a:latin typeface="Times New Roman"/>
                <a:cs typeface="Times New Roman"/>
              </a:rPr>
              <a:t>сфере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адаптации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к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меняющимся </a:t>
            </a:r>
            <a:r>
              <a:rPr sz="2600" dirty="0">
                <a:latin typeface="Times New Roman"/>
                <a:cs typeface="Times New Roman"/>
              </a:rPr>
              <a:t>условиям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социальной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природной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среды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148844"/>
            <a:ext cx="6452235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spc="-10" dirty="0"/>
              <a:t>Обновление содержания учебного </a:t>
            </a:r>
            <a:r>
              <a:rPr spc="-5" dirty="0"/>
              <a:t> </a:t>
            </a:r>
            <a:r>
              <a:rPr dirty="0"/>
              <a:t>предмета</a:t>
            </a:r>
            <a:r>
              <a:rPr spc="-25" dirty="0"/>
              <a:t> </a:t>
            </a:r>
            <a:r>
              <a:rPr spc="-5" dirty="0"/>
              <a:t>«История»</a:t>
            </a:r>
            <a:r>
              <a:rPr spc="-30" dirty="0"/>
              <a:t> </a:t>
            </a:r>
            <a:r>
              <a:rPr spc="-10" dirty="0"/>
              <a:t>(ФГОС</a:t>
            </a:r>
            <a:r>
              <a:rPr spc="-25" dirty="0"/>
              <a:t> </a:t>
            </a:r>
            <a:r>
              <a:rPr dirty="0"/>
              <a:t>ООО)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36223" y="0"/>
            <a:ext cx="1255775" cy="1359408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1289" y="1303731"/>
            <a:ext cx="11539855" cy="441833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8890" algn="just">
              <a:lnSpc>
                <a:spcPts val="3030"/>
              </a:lnSpc>
              <a:spcBef>
                <a:spcPts val="475"/>
              </a:spcBef>
            </a:pPr>
            <a:r>
              <a:rPr sz="2800" b="1" spc="-15" dirty="0">
                <a:latin typeface="Times New Roman"/>
                <a:cs typeface="Times New Roman"/>
              </a:rPr>
              <a:t>Метапредметные</a:t>
            </a:r>
            <a:r>
              <a:rPr sz="2800" b="1" spc="67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результаты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изучения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истории</a:t>
            </a:r>
            <a:r>
              <a:rPr sz="2800" spc="-5" dirty="0">
                <a:latin typeface="Times New Roman"/>
                <a:cs typeface="Times New Roman"/>
              </a:rPr>
              <a:t> в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основной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школе 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выражаются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 </a:t>
            </a:r>
            <a:r>
              <a:rPr sz="2800" spc="-10" dirty="0">
                <a:latin typeface="Times New Roman"/>
                <a:cs typeface="Times New Roman"/>
              </a:rPr>
              <a:t>следующих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качествах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 действиях:</a:t>
            </a:r>
            <a:endParaRPr sz="2800">
              <a:latin typeface="Times New Roman"/>
              <a:cs typeface="Times New Roman"/>
            </a:endParaRPr>
          </a:p>
          <a:p>
            <a:pPr marL="527685" marR="5080" indent="-515620" algn="just">
              <a:lnSpc>
                <a:spcPct val="90000"/>
              </a:lnSpc>
              <a:spcBef>
                <a:spcPts val="955"/>
              </a:spcBef>
              <a:buAutoNum type="arabicPeriod"/>
              <a:tabLst>
                <a:tab pos="528320" algn="l"/>
              </a:tabLst>
            </a:pPr>
            <a:r>
              <a:rPr sz="2800" spc="-5" dirty="0">
                <a:latin typeface="Times New Roman"/>
                <a:cs typeface="Times New Roman"/>
              </a:rPr>
              <a:t>В </a:t>
            </a:r>
            <a:r>
              <a:rPr sz="2800" dirty="0">
                <a:latin typeface="Times New Roman"/>
                <a:cs typeface="Times New Roman"/>
              </a:rPr>
              <a:t>сфере </a:t>
            </a:r>
            <a:r>
              <a:rPr sz="2800" spc="-5" dirty="0">
                <a:latin typeface="Times New Roman"/>
                <a:cs typeface="Times New Roman"/>
              </a:rPr>
              <a:t>универсальных </a:t>
            </a:r>
            <a:r>
              <a:rPr sz="2800" dirty="0">
                <a:latin typeface="Times New Roman"/>
                <a:cs typeface="Times New Roman"/>
              </a:rPr>
              <a:t>учебных </a:t>
            </a:r>
            <a:r>
              <a:rPr sz="2800" spc="-15" dirty="0">
                <a:solidFill>
                  <a:srgbClr val="FF0000"/>
                </a:solidFill>
                <a:latin typeface="Times New Roman"/>
                <a:cs typeface="Times New Roman"/>
              </a:rPr>
              <a:t>познавательных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действий </a:t>
            </a:r>
            <a:r>
              <a:rPr sz="2800" spc="-10" dirty="0">
                <a:latin typeface="Times New Roman"/>
                <a:cs typeface="Times New Roman"/>
              </a:rPr>
              <a:t>(владение </a:t>
            </a:r>
            <a:r>
              <a:rPr sz="2800" spc="-5" dirty="0">
                <a:latin typeface="Times New Roman"/>
                <a:cs typeface="Times New Roman"/>
              </a:rPr>
              <a:t> базовыми</a:t>
            </a:r>
            <a:r>
              <a:rPr sz="2800" dirty="0">
                <a:latin typeface="Times New Roman"/>
                <a:cs typeface="Times New Roman"/>
              </a:rPr>
              <a:t> логическими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исследовательскими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действиями,</a:t>
            </a:r>
            <a:r>
              <a:rPr sz="2800" dirty="0">
                <a:latin typeface="Times New Roman"/>
                <a:cs typeface="Times New Roman"/>
              </a:rPr>
              <a:t> работа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информацией)</a:t>
            </a:r>
            <a:endParaRPr sz="2800">
              <a:latin typeface="Times New Roman"/>
              <a:cs typeface="Times New Roman"/>
            </a:endParaRPr>
          </a:p>
          <a:p>
            <a:pPr marL="527685" marR="8255" indent="-515620">
              <a:lnSpc>
                <a:spcPts val="3020"/>
              </a:lnSpc>
              <a:spcBef>
                <a:spcPts val="1045"/>
              </a:spcBef>
              <a:buAutoNum type="arabicPeriod"/>
              <a:tabLst>
                <a:tab pos="527685" algn="l"/>
                <a:tab pos="528320" algn="l"/>
                <a:tab pos="972185" algn="l"/>
                <a:tab pos="2065020" algn="l"/>
                <a:tab pos="4603115" algn="l"/>
                <a:tab pos="6116320" algn="l"/>
                <a:tab pos="8431530" algn="l"/>
                <a:tab pos="10030460" algn="l"/>
              </a:tabLst>
            </a:pPr>
            <a:r>
              <a:rPr sz="2800" spc="-5" dirty="0">
                <a:latin typeface="Times New Roman"/>
                <a:cs typeface="Times New Roman"/>
              </a:rPr>
              <a:t>В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20" dirty="0">
                <a:latin typeface="Times New Roman"/>
                <a:cs typeface="Times New Roman"/>
              </a:rPr>
              <a:t>с</a:t>
            </a:r>
            <a:r>
              <a:rPr sz="2800" spc="-5" dirty="0">
                <a:latin typeface="Times New Roman"/>
                <a:cs typeface="Times New Roman"/>
              </a:rPr>
              <a:t>фере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у</a:t>
            </a:r>
            <a:r>
              <a:rPr sz="2800" dirty="0">
                <a:latin typeface="Times New Roman"/>
                <a:cs typeface="Times New Roman"/>
              </a:rPr>
              <a:t>н</a:t>
            </a:r>
            <a:r>
              <a:rPr sz="2800" spc="-10" dirty="0">
                <a:latin typeface="Times New Roman"/>
                <a:cs typeface="Times New Roman"/>
              </a:rPr>
              <a:t>ив</a:t>
            </a:r>
            <a:r>
              <a:rPr sz="2800" spc="-20" dirty="0">
                <a:latin typeface="Times New Roman"/>
                <a:cs typeface="Times New Roman"/>
              </a:rPr>
              <a:t>е</a:t>
            </a:r>
            <a:r>
              <a:rPr sz="2800" spc="-5" dirty="0">
                <a:latin typeface="Times New Roman"/>
                <a:cs typeface="Times New Roman"/>
              </a:rPr>
              <a:t>р</a:t>
            </a:r>
            <a:r>
              <a:rPr sz="2800" spc="25" dirty="0">
                <a:latin typeface="Times New Roman"/>
                <a:cs typeface="Times New Roman"/>
              </a:rPr>
              <a:t>с</a:t>
            </a:r>
            <a:r>
              <a:rPr sz="2800" spc="10" dirty="0">
                <a:latin typeface="Times New Roman"/>
                <a:cs typeface="Times New Roman"/>
              </a:rPr>
              <a:t>а</a:t>
            </a:r>
            <a:r>
              <a:rPr sz="2800" spc="-10" dirty="0">
                <a:latin typeface="Times New Roman"/>
                <a:cs typeface="Times New Roman"/>
              </a:rPr>
              <a:t>льны</a:t>
            </a:r>
            <a:r>
              <a:rPr sz="2800" spc="-5" dirty="0">
                <a:latin typeface="Times New Roman"/>
                <a:cs typeface="Times New Roman"/>
              </a:rPr>
              <a:t>х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уч</a:t>
            </a:r>
            <a:r>
              <a:rPr sz="2800" dirty="0">
                <a:latin typeface="Times New Roman"/>
                <a:cs typeface="Times New Roman"/>
              </a:rPr>
              <a:t>е</a:t>
            </a:r>
            <a:r>
              <a:rPr sz="2800" spc="-5" dirty="0">
                <a:latin typeface="Times New Roman"/>
                <a:cs typeface="Times New Roman"/>
              </a:rPr>
              <a:t>б</a:t>
            </a:r>
            <a:r>
              <a:rPr sz="2800" dirty="0">
                <a:latin typeface="Times New Roman"/>
                <a:cs typeface="Times New Roman"/>
              </a:rPr>
              <a:t>н</a:t>
            </a:r>
            <a:r>
              <a:rPr sz="2800" spc="-5" dirty="0">
                <a:latin typeface="Times New Roman"/>
                <a:cs typeface="Times New Roman"/>
              </a:rPr>
              <a:t>ых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рег</a:t>
            </a:r>
            <a:r>
              <a:rPr sz="2800" spc="-130" dirty="0">
                <a:solidFill>
                  <a:srgbClr val="FF0000"/>
                </a:solidFill>
                <a:latin typeface="Times New Roman"/>
                <a:cs typeface="Times New Roman"/>
              </a:rPr>
              <a:t>у</a:t>
            </a:r>
            <a:r>
              <a:rPr sz="2800" spc="-10" dirty="0">
                <a:solidFill>
                  <a:srgbClr val="FF0000"/>
                </a:solidFill>
                <a:latin typeface="Times New Roman"/>
                <a:cs typeface="Times New Roman"/>
              </a:rPr>
              <a:t>лятивн</a:t>
            </a:r>
            <a:r>
              <a:rPr sz="2800" spc="10" dirty="0">
                <a:solidFill>
                  <a:srgbClr val="FF0000"/>
                </a:solidFill>
                <a:latin typeface="Times New Roman"/>
                <a:cs typeface="Times New Roman"/>
              </a:rPr>
              <a:t>ы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х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действий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(</a:t>
            </a:r>
            <a:r>
              <a:rPr sz="2800" spc="-40" dirty="0">
                <a:latin typeface="Times New Roman"/>
                <a:cs typeface="Times New Roman"/>
              </a:rPr>
              <a:t>в</a:t>
            </a:r>
            <a:r>
              <a:rPr sz="2800" spc="-10" dirty="0">
                <a:latin typeface="Times New Roman"/>
                <a:cs typeface="Times New Roman"/>
              </a:rPr>
              <a:t>л</a:t>
            </a:r>
            <a:r>
              <a:rPr sz="2800" spc="-15" dirty="0">
                <a:latin typeface="Times New Roman"/>
                <a:cs typeface="Times New Roman"/>
              </a:rPr>
              <a:t>а</a:t>
            </a:r>
            <a:r>
              <a:rPr sz="2800" spc="-5" dirty="0">
                <a:latin typeface="Times New Roman"/>
                <a:cs typeface="Times New Roman"/>
              </a:rPr>
              <a:t>д</a:t>
            </a:r>
            <a:r>
              <a:rPr sz="2800" dirty="0">
                <a:latin typeface="Times New Roman"/>
                <a:cs typeface="Times New Roman"/>
              </a:rPr>
              <a:t>е</a:t>
            </a:r>
            <a:r>
              <a:rPr sz="2800" spc="-10" dirty="0">
                <a:latin typeface="Times New Roman"/>
                <a:cs typeface="Times New Roman"/>
              </a:rPr>
              <a:t>ние  приемами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самоорганизации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самоконтроля)</a:t>
            </a:r>
            <a:endParaRPr sz="2800">
              <a:latin typeface="Times New Roman"/>
              <a:cs typeface="Times New Roman"/>
            </a:endParaRPr>
          </a:p>
          <a:p>
            <a:pPr marL="527685" marR="5715" indent="-515620">
              <a:lnSpc>
                <a:spcPts val="3020"/>
              </a:lnSpc>
              <a:spcBef>
                <a:spcPts val="100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Times New Roman"/>
                <a:cs typeface="Times New Roman"/>
              </a:rPr>
              <a:t>В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сфере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универсальных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учебных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Times New Roman"/>
                <a:cs typeface="Times New Roman"/>
              </a:rPr>
              <a:t>коммуникативных</a:t>
            </a:r>
            <a:r>
              <a:rPr sz="2800" spc="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действий</a:t>
            </a:r>
            <a:r>
              <a:rPr sz="2800" spc="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(общение,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осуществление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совместных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действий)</a:t>
            </a:r>
            <a:endParaRPr sz="2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3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Times New Roman"/>
                <a:cs typeface="Times New Roman"/>
              </a:rPr>
              <a:t>В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сфере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imes New Roman"/>
                <a:cs typeface="Times New Roman"/>
              </a:rPr>
              <a:t>эмоционального</a:t>
            </a:r>
            <a:r>
              <a:rPr sz="2800" spc="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imes New Roman"/>
                <a:cs typeface="Times New Roman"/>
              </a:rPr>
              <a:t>интеллекта</a:t>
            </a:r>
            <a:r>
              <a:rPr sz="2800" spc="-10" dirty="0">
                <a:latin typeface="Times New Roman"/>
                <a:cs typeface="Times New Roman"/>
              </a:rPr>
              <a:t>,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понимания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себя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других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148844"/>
            <a:ext cx="6452235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spc="-10" dirty="0"/>
              <a:t>Обновление содержания учебного </a:t>
            </a:r>
            <a:r>
              <a:rPr spc="-5" dirty="0"/>
              <a:t> </a:t>
            </a:r>
            <a:r>
              <a:rPr dirty="0"/>
              <a:t>предмета</a:t>
            </a:r>
            <a:r>
              <a:rPr spc="-25" dirty="0"/>
              <a:t> </a:t>
            </a:r>
            <a:r>
              <a:rPr spc="-5" dirty="0"/>
              <a:t>«История»</a:t>
            </a:r>
            <a:r>
              <a:rPr spc="-30" dirty="0"/>
              <a:t> </a:t>
            </a:r>
            <a:r>
              <a:rPr spc="-10" dirty="0"/>
              <a:t>(ФГОС</a:t>
            </a:r>
            <a:r>
              <a:rPr spc="-25" dirty="0"/>
              <a:t> </a:t>
            </a:r>
            <a:r>
              <a:rPr dirty="0"/>
              <a:t>ООО)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36223" y="0"/>
            <a:ext cx="1255775" cy="1359408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6951" y="1860042"/>
            <a:ext cx="11537950" cy="3268979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1300" marR="5080" indent="-228600" algn="just">
              <a:lnSpc>
                <a:spcPts val="3030"/>
              </a:lnSpc>
              <a:spcBef>
                <a:spcPts val="470"/>
              </a:spcBef>
              <a:buFont typeface="Wingdings"/>
              <a:buChar char=""/>
              <a:tabLst>
                <a:tab pos="383540" algn="l"/>
              </a:tabLst>
            </a:pPr>
            <a:r>
              <a:rPr sz="2800" b="1" spc="-10" dirty="0">
                <a:latin typeface="Times New Roman"/>
                <a:cs typeface="Times New Roman"/>
              </a:rPr>
              <a:t>Предметные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35" dirty="0">
                <a:latin typeface="Times New Roman"/>
                <a:cs typeface="Times New Roman"/>
              </a:rPr>
              <a:t>результаты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освоения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основной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образовательной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программы,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формируем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изучении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истории: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представлены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как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обобщенном</a:t>
            </a:r>
            <a:r>
              <a:rPr sz="2800" spc="-5" dirty="0">
                <a:latin typeface="Times New Roman"/>
                <a:cs typeface="Times New Roman"/>
              </a:rPr>
              <a:t> виде,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так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конкретизированном</a:t>
            </a:r>
            <a:r>
              <a:rPr sz="2800" b="1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по</a:t>
            </a:r>
            <a:r>
              <a:rPr sz="28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годам</a:t>
            </a:r>
            <a:r>
              <a:rPr sz="28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обучения.</a:t>
            </a:r>
            <a:endParaRPr sz="280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ct val="90000"/>
              </a:lnSpc>
              <a:spcBef>
                <a:spcPts val="950"/>
              </a:spcBef>
              <a:buFont typeface="Wingdings"/>
              <a:buChar char=""/>
              <a:tabLst>
                <a:tab pos="383540" algn="l"/>
              </a:tabLst>
            </a:pPr>
            <a:r>
              <a:rPr sz="2800" spc="-20" dirty="0">
                <a:latin typeface="Times New Roman"/>
                <a:cs typeface="Times New Roman"/>
              </a:rPr>
              <a:t>Положения </a:t>
            </a:r>
            <a:r>
              <a:rPr sz="2800" spc="-10" dirty="0">
                <a:latin typeface="Times New Roman"/>
                <a:cs typeface="Times New Roman"/>
              </a:rPr>
              <a:t>ФГОС </a:t>
            </a:r>
            <a:r>
              <a:rPr sz="2800" dirty="0">
                <a:latin typeface="Times New Roman"/>
                <a:cs typeface="Times New Roman"/>
              </a:rPr>
              <a:t>ООО </a:t>
            </a:r>
            <a:r>
              <a:rPr sz="2800" spc="-5" dirty="0">
                <a:latin typeface="Times New Roman"/>
                <a:cs typeface="Times New Roman"/>
              </a:rPr>
              <a:t>развернуты и </a:t>
            </a:r>
            <a:r>
              <a:rPr sz="2800" spc="-10" dirty="0">
                <a:latin typeface="Times New Roman"/>
                <a:cs typeface="Times New Roman"/>
              </a:rPr>
              <a:t>структурированы </a:t>
            </a:r>
            <a:r>
              <a:rPr sz="2800" spc="-5" dirty="0">
                <a:latin typeface="Times New Roman"/>
                <a:cs typeface="Times New Roman"/>
              </a:rPr>
              <a:t>в программе в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виде </a:t>
            </a:r>
            <a:r>
              <a:rPr sz="2800" spc="-10" dirty="0">
                <a:latin typeface="Times New Roman"/>
                <a:cs typeface="Times New Roman"/>
              </a:rPr>
              <a:t>планируемых </a:t>
            </a:r>
            <a:r>
              <a:rPr sz="2800" spc="-35" dirty="0">
                <a:latin typeface="Times New Roman"/>
                <a:cs typeface="Times New Roman"/>
              </a:rPr>
              <a:t>результатов, </a:t>
            </a:r>
            <a:r>
              <a:rPr sz="2800" spc="-10" dirty="0">
                <a:latin typeface="Times New Roman"/>
                <a:cs typeface="Times New Roman"/>
              </a:rPr>
              <a:t>относящихся </a:t>
            </a:r>
            <a:r>
              <a:rPr sz="2800" spc="-5" dirty="0">
                <a:latin typeface="Times New Roman"/>
                <a:cs typeface="Times New Roman"/>
              </a:rPr>
              <a:t>к </a:t>
            </a:r>
            <a:r>
              <a:rPr sz="2800" spc="-15" dirty="0">
                <a:latin typeface="Times New Roman"/>
                <a:cs typeface="Times New Roman"/>
              </a:rPr>
              <a:t>ключевым </a:t>
            </a:r>
            <a:r>
              <a:rPr sz="2800" spc="-20" dirty="0">
                <a:latin typeface="Times New Roman"/>
                <a:cs typeface="Times New Roman"/>
              </a:rPr>
              <a:t>компонентам </a:t>
            </a:r>
            <a:r>
              <a:rPr sz="2800" spc="-15" dirty="0">
                <a:latin typeface="Times New Roman"/>
                <a:cs typeface="Times New Roman"/>
              </a:rPr>
              <a:t> познавательной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деятельности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школьников</a:t>
            </a:r>
            <a:r>
              <a:rPr sz="2800" spc="6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при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изучении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истории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от 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работы </a:t>
            </a:r>
            <a:r>
              <a:rPr sz="2800" spc="-5" dirty="0">
                <a:latin typeface="Times New Roman"/>
                <a:cs typeface="Times New Roman"/>
              </a:rPr>
              <a:t>с </a:t>
            </a:r>
            <a:r>
              <a:rPr sz="2800" spc="-10" dirty="0">
                <a:latin typeface="Times New Roman"/>
                <a:cs typeface="Times New Roman"/>
              </a:rPr>
              <a:t>хронологией </a:t>
            </a:r>
            <a:r>
              <a:rPr sz="2800" spc="-5" dirty="0">
                <a:latin typeface="Times New Roman"/>
                <a:cs typeface="Times New Roman"/>
              </a:rPr>
              <a:t>и историческими фактами </a:t>
            </a:r>
            <a:r>
              <a:rPr sz="2800" dirty="0">
                <a:latin typeface="Times New Roman"/>
                <a:cs typeface="Times New Roman"/>
              </a:rPr>
              <a:t>до </a:t>
            </a:r>
            <a:r>
              <a:rPr sz="2800" spc="-10" dirty="0">
                <a:latin typeface="Times New Roman"/>
                <a:cs typeface="Times New Roman"/>
              </a:rPr>
              <a:t>применения знаний </a:t>
            </a:r>
            <a:r>
              <a:rPr sz="2800" spc="-5" dirty="0">
                <a:latin typeface="Times New Roman"/>
                <a:cs typeface="Times New Roman"/>
              </a:rPr>
              <a:t>в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общении,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социальной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практике.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148844"/>
            <a:ext cx="6452235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spc="-10" dirty="0"/>
              <a:t>Обновление содержания учебного </a:t>
            </a:r>
            <a:r>
              <a:rPr spc="-5" dirty="0"/>
              <a:t> </a:t>
            </a:r>
            <a:r>
              <a:rPr dirty="0"/>
              <a:t>предмета</a:t>
            </a:r>
            <a:r>
              <a:rPr spc="-25" dirty="0"/>
              <a:t> </a:t>
            </a:r>
            <a:r>
              <a:rPr spc="-5" dirty="0"/>
              <a:t>«История»</a:t>
            </a:r>
            <a:r>
              <a:rPr spc="-30" dirty="0"/>
              <a:t> </a:t>
            </a:r>
            <a:r>
              <a:rPr spc="-10" dirty="0"/>
              <a:t>(ФГОС</a:t>
            </a:r>
            <a:r>
              <a:rPr spc="-25" dirty="0"/>
              <a:t> </a:t>
            </a:r>
            <a:r>
              <a:rPr dirty="0"/>
              <a:t>ООО)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74220" y="152586"/>
            <a:ext cx="896982" cy="110972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8241" y="148844"/>
            <a:ext cx="8065134" cy="953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650"/>
              </a:lnSpc>
              <a:spcBef>
                <a:spcPts val="100"/>
              </a:spcBef>
            </a:pPr>
            <a:r>
              <a:rPr spc="-10" dirty="0"/>
              <a:t>Обновление</a:t>
            </a:r>
            <a:r>
              <a:rPr spc="-45" dirty="0"/>
              <a:t> </a:t>
            </a:r>
            <a:r>
              <a:rPr spc="-10" dirty="0"/>
              <a:t>содержания</a:t>
            </a:r>
            <a:r>
              <a:rPr spc="-15" dirty="0"/>
              <a:t> </a:t>
            </a:r>
            <a:r>
              <a:rPr spc="-10" dirty="0"/>
              <a:t>учебного</a:t>
            </a:r>
            <a:r>
              <a:rPr spc="-50" dirty="0"/>
              <a:t> </a:t>
            </a:r>
            <a:r>
              <a:rPr dirty="0"/>
              <a:t>предмета</a:t>
            </a:r>
          </a:p>
          <a:p>
            <a:pPr marL="1270" algn="ctr">
              <a:lnSpc>
                <a:spcPts val="3650"/>
              </a:lnSpc>
            </a:pPr>
            <a:r>
              <a:rPr spc="-5" dirty="0"/>
              <a:t>«История»</a:t>
            </a:r>
            <a:r>
              <a:rPr spc="-50" dirty="0"/>
              <a:t> </a:t>
            </a:r>
            <a:r>
              <a:rPr dirty="0"/>
              <a:t>(ПООП</a:t>
            </a:r>
            <a:r>
              <a:rPr spc="-40" dirty="0"/>
              <a:t> </a:t>
            </a:r>
            <a:r>
              <a:rPr dirty="0"/>
              <a:t>ООО)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03857"/>
            <a:ext cx="10359390" cy="36537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1300" marR="6350" indent="-228600" algn="just">
              <a:lnSpc>
                <a:spcPct val="90000"/>
              </a:lnSpc>
              <a:spcBef>
                <a:spcPts val="434"/>
              </a:spcBef>
              <a:buFont typeface="Wingdings"/>
              <a:buChar char=""/>
              <a:tabLst>
                <a:tab pos="383540" algn="l"/>
              </a:tabLst>
            </a:pPr>
            <a:r>
              <a:rPr sz="2800" spc="-5" dirty="0">
                <a:latin typeface="Times New Roman"/>
                <a:cs typeface="Times New Roman"/>
              </a:rPr>
              <a:t>Учебный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модуль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«Введение</a:t>
            </a:r>
            <a:r>
              <a:rPr sz="2800" b="1" spc="-5" dirty="0">
                <a:latin typeface="Times New Roman"/>
                <a:cs typeface="Times New Roman"/>
              </a:rPr>
              <a:t> в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Новейшую</a:t>
            </a:r>
            <a:r>
              <a:rPr sz="2800" b="1" spc="-10" dirty="0">
                <a:latin typeface="Times New Roman"/>
                <a:cs typeface="Times New Roman"/>
              </a:rPr>
              <a:t> историю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России» 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призван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Times New Roman"/>
                <a:cs typeface="Times New Roman"/>
              </a:rPr>
              <a:t>обеспечивать</a:t>
            </a:r>
            <a:r>
              <a:rPr sz="28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достижение</a:t>
            </a:r>
            <a:r>
              <a:rPr sz="2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Times New Roman"/>
                <a:cs typeface="Times New Roman"/>
              </a:rPr>
              <a:t>образовательных</a:t>
            </a:r>
            <a:r>
              <a:rPr sz="28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35" dirty="0">
                <a:solidFill>
                  <a:srgbClr val="FF0000"/>
                </a:solidFill>
                <a:latin typeface="Times New Roman"/>
                <a:cs typeface="Times New Roman"/>
              </a:rPr>
              <a:t>результатов </a:t>
            </a:r>
            <a:r>
              <a:rPr sz="2800" spc="-6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при </a:t>
            </a:r>
            <a:r>
              <a:rPr sz="2800" spc="-15" dirty="0">
                <a:latin typeface="Times New Roman"/>
                <a:cs typeface="Times New Roman"/>
              </a:rPr>
              <a:t>изучении </a:t>
            </a:r>
            <a:r>
              <a:rPr sz="2800" spc="-10" dirty="0">
                <a:latin typeface="Times New Roman"/>
                <a:cs typeface="Times New Roman"/>
              </a:rPr>
              <a:t>предмета </a:t>
            </a:r>
            <a:r>
              <a:rPr sz="2800" spc="-5" dirty="0">
                <a:latin typeface="Times New Roman"/>
                <a:cs typeface="Times New Roman"/>
              </a:rPr>
              <a:t>«История» </a:t>
            </a:r>
            <a:r>
              <a:rPr sz="2800" dirty="0">
                <a:latin typeface="Times New Roman"/>
                <a:cs typeface="Times New Roman"/>
              </a:rPr>
              <a:t>на </a:t>
            </a:r>
            <a:r>
              <a:rPr sz="2800" spc="-10" dirty="0">
                <a:latin typeface="Times New Roman"/>
                <a:cs typeface="Times New Roman"/>
              </a:rPr>
              <a:t>ступени </a:t>
            </a:r>
            <a:r>
              <a:rPr sz="2800" spc="-5" dirty="0">
                <a:latin typeface="Times New Roman"/>
                <a:cs typeface="Times New Roman"/>
              </a:rPr>
              <a:t>основного </a:t>
            </a:r>
            <a:r>
              <a:rPr sz="2800" spc="-20" dirty="0">
                <a:latin typeface="Times New Roman"/>
                <a:cs typeface="Times New Roman"/>
              </a:rPr>
              <a:t>общего 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образования.</a:t>
            </a:r>
            <a:endParaRPr sz="280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ct val="90000"/>
              </a:lnSpc>
              <a:spcBef>
                <a:spcPts val="1010"/>
              </a:spcBef>
              <a:buFont typeface="Wingdings"/>
              <a:buChar char=""/>
              <a:tabLst>
                <a:tab pos="383540" algn="l"/>
              </a:tabLst>
            </a:pPr>
            <a:r>
              <a:rPr sz="2800" spc="-5" dirty="0">
                <a:latin typeface="Times New Roman"/>
                <a:cs typeface="Times New Roman"/>
              </a:rPr>
              <a:t>Учебный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модуль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«Введение</a:t>
            </a:r>
            <a:r>
              <a:rPr sz="2800" b="1" spc="-5" dirty="0">
                <a:latin typeface="Times New Roman"/>
                <a:cs typeface="Times New Roman"/>
              </a:rPr>
              <a:t> в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Новейшую</a:t>
            </a:r>
            <a:r>
              <a:rPr sz="2800" b="1" spc="-10" dirty="0">
                <a:latin typeface="Times New Roman"/>
                <a:cs typeface="Times New Roman"/>
              </a:rPr>
              <a:t> историю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России» 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имеет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историко-просвещенческую</a:t>
            </a:r>
            <a:r>
              <a:rPr sz="2800" spc="-5" dirty="0">
                <a:latin typeface="Times New Roman"/>
                <a:cs typeface="Times New Roman"/>
              </a:rPr>
              <a:t> направленность,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формируя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молодежи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способность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готовность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к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защите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Times New Roman"/>
                <a:cs typeface="Times New Roman"/>
              </a:rPr>
              <a:t>исторической </a:t>
            </a:r>
            <a:r>
              <a:rPr sz="28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Times New Roman"/>
                <a:cs typeface="Times New Roman"/>
              </a:rPr>
              <a:t>правды</a:t>
            </a:r>
            <a:r>
              <a:rPr sz="28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Times New Roman"/>
                <a:cs typeface="Times New Roman"/>
              </a:rPr>
              <a:t>сохранению</a:t>
            </a:r>
            <a:r>
              <a:rPr sz="28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Times New Roman"/>
                <a:cs typeface="Times New Roman"/>
              </a:rPr>
              <a:t>исторической</a:t>
            </a:r>
            <a:r>
              <a:rPr sz="28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памяти,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imes New Roman"/>
                <a:cs typeface="Times New Roman"/>
              </a:rPr>
              <a:t>противодействию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imes New Roman"/>
                <a:cs typeface="Times New Roman"/>
              </a:rPr>
              <a:t>фальсификации</a:t>
            </a:r>
            <a:r>
              <a:rPr sz="280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исторических</a:t>
            </a:r>
            <a:r>
              <a:rPr sz="2800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Times New Roman"/>
                <a:cs typeface="Times New Roman"/>
              </a:rPr>
              <a:t>фактов.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74220" y="152586"/>
            <a:ext cx="896982" cy="110972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2223" y="2428781"/>
            <a:ext cx="6486325" cy="412457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7962" y="148844"/>
            <a:ext cx="9136380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spc="-35" dirty="0"/>
              <a:t>Модуль</a:t>
            </a:r>
            <a:r>
              <a:rPr spc="-5" dirty="0"/>
              <a:t> «Введение</a:t>
            </a:r>
            <a:r>
              <a:rPr spc="-15" dirty="0"/>
              <a:t> </a:t>
            </a:r>
            <a:r>
              <a:rPr dirty="0"/>
              <a:t>в</a:t>
            </a:r>
            <a:r>
              <a:rPr spc="-10" dirty="0"/>
              <a:t> Новейшую</a:t>
            </a:r>
            <a:r>
              <a:rPr spc="-20" dirty="0"/>
              <a:t> </a:t>
            </a:r>
            <a:r>
              <a:rPr spc="-5" dirty="0"/>
              <a:t>историю</a:t>
            </a:r>
            <a:r>
              <a:rPr dirty="0"/>
              <a:t> </a:t>
            </a:r>
            <a:r>
              <a:rPr spc="-15" dirty="0"/>
              <a:t>России» </a:t>
            </a:r>
            <a:r>
              <a:rPr spc="-785" dirty="0"/>
              <a:t> </a:t>
            </a:r>
            <a:r>
              <a:rPr spc="-30" dirty="0"/>
              <a:t>может</a:t>
            </a:r>
            <a:r>
              <a:rPr spc="-35" dirty="0"/>
              <a:t> </a:t>
            </a:r>
            <a:r>
              <a:rPr dirty="0"/>
              <a:t>быть</a:t>
            </a:r>
            <a:r>
              <a:rPr spc="-10" dirty="0"/>
              <a:t> реализован</a:t>
            </a:r>
            <a:r>
              <a:rPr spc="-20" dirty="0"/>
              <a:t> </a:t>
            </a:r>
            <a:r>
              <a:rPr dirty="0"/>
              <a:t>в </a:t>
            </a:r>
            <a:r>
              <a:rPr spc="-30" dirty="0"/>
              <a:t>двух</a:t>
            </a:r>
            <a:r>
              <a:rPr spc="-15" dirty="0"/>
              <a:t> </a:t>
            </a:r>
            <a:r>
              <a:rPr dirty="0"/>
              <a:t>вариантах: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15186" y="1286636"/>
            <a:ext cx="377888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Реализация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модуля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в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курсе</a:t>
            </a:r>
            <a:endParaRPr sz="2400">
              <a:latin typeface="Times New Roman"/>
              <a:cs typeface="Times New Roman"/>
            </a:endParaRPr>
          </a:p>
          <a:p>
            <a:pPr marL="633095" marR="624205" algn="ctr">
              <a:lnSpc>
                <a:spcPct val="100000"/>
              </a:lnSpc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«История</a:t>
            </a:r>
            <a:r>
              <a:rPr sz="2400" b="1" spc="-9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России» </a:t>
            </a:r>
            <a:r>
              <a:rPr sz="2400" b="1" spc="-5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9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класса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75172" y="2445967"/>
            <a:ext cx="5290064" cy="409430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977888" y="1224483"/>
            <a:ext cx="460121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Структура</a:t>
            </a:r>
            <a:r>
              <a:rPr sz="2400" b="1" spc="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и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последовательность </a:t>
            </a:r>
            <a:r>
              <a:rPr sz="2400" b="1" spc="-5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изучения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модуля</a:t>
            </a:r>
            <a:r>
              <a:rPr sz="2400" b="1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как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целостного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учебного</a:t>
            </a: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курса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204447" y="134967"/>
            <a:ext cx="792478" cy="98158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531" y="352806"/>
            <a:ext cx="10257155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342640" marR="5080" indent="-3330575">
              <a:lnSpc>
                <a:spcPts val="3460"/>
              </a:lnSpc>
              <a:spcBef>
                <a:spcPts val="535"/>
              </a:spcBef>
            </a:pPr>
            <a:r>
              <a:rPr b="0" spc="5" dirty="0">
                <a:latin typeface="Times New Roman"/>
                <a:cs typeface="Times New Roman"/>
              </a:rPr>
              <a:t>Особенности </a:t>
            </a:r>
            <a:r>
              <a:rPr b="0" dirty="0">
                <a:latin typeface="Times New Roman"/>
                <a:cs typeface="Times New Roman"/>
              </a:rPr>
              <a:t>требований к </a:t>
            </a:r>
            <a:r>
              <a:rPr b="0" spc="-30" dirty="0">
                <a:latin typeface="Times New Roman"/>
                <a:cs typeface="Times New Roman"/>
              </a:rPr>
              <a:t>результатам </a:t>
            </a:r>
            <a:r>
              <a:rPr b="0" spc="10" dirty="0">
                <a:latin typeface="Times New Roman"/>
                <a:cs typeface="Times New Roman"/>
              </a:rPr>
              <a:t>освоения </a:t>
            </a:r>
            <a:r>
              <a:rPr b="0" spc="-10" dirty="0">
                <a:latin typeface="Times New Roman"/>
                <a:cs typeface="Times New Roman"/>
              </a:rPr>
              <a:t>учебного </a:t>
            </a:r>
            <a:r>
              <a:rPr b="0" spc="-78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предмета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«История»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6237"/>
            <a:ext cx="10359390" cy="417195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41300" marR="6350" indent="-228600" algn="just">
              <a:lnSpc>
                <a:spcPct val="90900"/>
              </a:lnSpc>
              <a:spcBef>
                <a:spcPts val="405"/>
              </a:spcBef>
              <a:buClr>
                <a:srgbClr val="000000"/>
              </a:buClr>
              <a:buFont typeface="Wingdings"/>
              <a:buChar char=""/>
              <a:tabLst>
                <a:tab pos="375920" algn="l"/>
              </a:tabLst>
            </a:pP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Учебный 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предмет «История» </a:t>
            </a:r>
            <a:r>
              <a:rPr sz="2800" dirty="0">
                <a:latin typeface="Times New Roman"/>
                <a:cs typeface="Times New Roman"/>
              </a:rPr>
              <a:t>состоит </a:t>
            </a:r>
            <a:r>
              <a:rPr sz="2800" spc="-5" dirty="0">
                <a:latin typeface="Times New Roman"/>
                <a:cs typeface="Times New Roman"/>
              </a:rPr>
              <a:t>из </a:t>
            </a:r>
            <a:r>
              <a:rPr sz="28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двух </a:t>
            </a:r>
            <a:r>
              <a:rPr sz="28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курсов </a:t>
            </a:r>
            <a:r>
              <a:rPr sz="2800" spc="-10" dirty="0">
                <a:latin typeface="Times New Roman"/>
                <a:cs typeface="Times New Roman"/>
              </a:rPr>
              <a:t>«История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России»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</a:t>
            </a:r>
            <a:r>
              <a:rPr sz="2800" dirty="0">
                <a:latin typeface="Times New Roman"/>
                <a:cs typeface="Times New Roman"/>
              </a:rPr>
              <a:t> «Всеобщая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история»,</a:t>
            </a:r>
            <a:r>
              <a:rPr sz="2800" spc="-5" dirty="0">
                <a:latin typeface="Times New Roman"/>
                <a:cs typeface="Times New Roman"/>
              </a:rPr>
              <a:t> а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так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же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пропедевтического 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модуля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для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9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класса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«Введение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 новейшую </a:t>
            </a:r>
            <a:r>
              <a:rPr sz="2800" spc="-10" dirty="0">
                <a:latin typeface="Times New Roman"/>
                <a:cs typeface="Times New Roman"/>
              </a:rPr>
              <a:t>историю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России»;</a:t>
            </a:r>
            <a:endParaRPr sz="2800">
              <a:latin typeface="Times New Roman"/>
              <a:cs typeface="Times New Roman"/>
            </a:endParaRPr>
          </a:p>
          <a:p>
            <a:pPr marL="241300" marR="5715" indent="-228600" algn="just">
              <a:lnSpc>
                <a:spcPct val="90000"/>
              </a:lnSpc>
              <a:spcBef>
                <a:spcPts val="1005"/>
              </a:spcBef>
              <a:buFont typeface="Wingdings"/>
              <a:buChar char=""/>
              <a:tabLst>
                <a:tab pos="383540" algn="l"/>
              </a:tabLst>
            </a:pPr>
            <a:r>
              <a:rPr sz="2800" spc="-5" dirty="0">
                <a:latin typeface="Times New Roman"/>
                <a:cs typeface="Times New Roman"/>
              </a:rPr>
              <a:t>14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общих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конкретизированных</a:t>
            </a:r>
            <a:r>
              <a:rPr sz="2800" spc="6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требований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к</a:t>
            </a:r>
            <a:r>
              <a:rPr sz="2800" dirty="0">
                <a:latin typeface="Times New Roman"/>
                <a:cs typeface="Times New Roman"/>
              </a:rPr>
              <a:t> достижению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образовательных </a:t>
            </a:r>
            <a:r>
              <a:rPr sz="2800" spc="-35" dirty="0">
                <a:latin typeface="Times New Roman"/>
                <a:cs typeface="Times New Roman"/>
              </a:rPr>
              <a:t>результатов </a:t>
            </a:r>
            <a:r>
              <a:rPr sz="2800" spc="-5" dirty="0">
                <a:latin typeface="Times New Roman"/>
                <a:cs typeface="Times New Roman"/>
              </a:rPr>
              <a:t>по </a:t>
            </a:r>
            <a:r>
              <a:rPr sz="2800" spc="-10" dirty="0">
                <a:latin typeface="Times New Roman"/>
                <a:cs typeface="Times New Roman"/>
              </a:rPr>
              <a:t>учебному </a:t>
            </a:r>
            <a:r>
              <a:rPr sz="2800" spc="-15" dirty="0">
                <a:latin typeface="Times New Roman"/>
                <a:cs typeface="Times New Roman"/>
              </a:rPr>
              <a:t>предмету </a:t>
            </a:r>
            <a:r>
              <a:rPr sz="2800" spc="-10" dirty="0">
                <a:latin typeface="Times New Roman"/>
                <a:cs typeface="Times New Roman"/>
              </a:rPr>
              <a:t>«История»,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плюс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15-е</a:t>
            </a:r>
            <a:r>
              <a:rPr sz="28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требование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отдельно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для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учебного</a:t>
            </a:r>
            <a:r>
              <a:rPr sz="2800" spc="-5" dirty="0">
                <a:latin typeface="Times New Roman"/>
                <a:cs typeface="Times New Roman"/>
              </a:rPr>
              <a:t> курса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«История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России» (п.45.6.1.1.)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 для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«Всеобщая</a:t>
            </a:r>
            <a:r>
              <a:rPr sz="2800" spc="-10" dirty="0">
                <a:latin typeface="Times New Roman"/>
                <a:cs typeface="Times New Roman"/>
              </a:rPr>
              <a:t> история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(п.45.6.1.2.);</a:t>
            </a:r>
            <a:endParaRPr sz="280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ts val="3020"/>
              </a:lnSpc>
              <a:spcBef>
                <a:spcPts val="1050"/>
              </a:spcBef>
              <a:buFont typeface="Wingdings"/>
              <a:buChar char=""/>
              <a:tabLst>
                <a:tab pos="383540" algn="l"/>
              </a:tabLst>
            </a:pPr>
            <a:r>
              <a:rPr sz="2800" spc="-5" dirty="0">
                <a:latin typeface="Times New Roman"/>
                <a:cs typeface="Times New Roman"/>
              </a:rPr>
              <a:t>Реализация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требований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к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результату</a:t>
            </a:r>
            <a:r>
              <a:rPr sz="28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№6</a:t>
            </a:r>
            <a:r>
              <a:rPr sz="2800" b="1" spc="6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посредством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отдельного</a:t>
            </a:r>
            <a:r>
              <a:rPr sz="2800" spc="-10" dirty="0">
                <a:latin typeface="Times New Roman"/>
                <a:cs typeface="Times New Roman"/>
              </a:rPr>
              <a:t> учебного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модуля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«Введение</a:t>
            </a:r>
            <a:r>
              <a:rPr sz="2800" spc="-5" dirty="0">
                <a:latin typeface="Times New Roman"/>
                <a:cs typeface="Times New Roman"/>
              </a:rPr>
              <a:t> в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новейшую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истории </a:t>
            </a:r>
            <a:r>
              <a:rPr sz="2800" spc="-5" dirty="0">
                <a:latin typeface="Times New Roman"/>
                <a:cs typeface="Times New Roman"/>
              </a:rPr>
              <a:t> России»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74220" y="152586"/>
            <a:ext cx="896982" cy="110972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5323" y="238201"/>
            <a:ext cx="54400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Times New Roman"/>
                <a:cs typeface="Times New Roman"/>
              </a:rPr>
              <a:t>Не</a:t>
            </a:r>
            <a:r>
              <a:rPr sz="3600" b="0" spc="-10" dirty="0">
                <a:latin typeface="Times New Roman"/>
                <a:cs typeface="Times New Roman"/>
              </a:rPr>
              <a:t> </a:t>
            </a:r>
            <a:r>
              <a:rPr sz="3600" b="0" spc="10" dirty="0">
                <a:latin typeface="Times New Roman"/>
                <a:cs typeface="Times New Roman"/>
              </a:rPr>
              <a:t>оставайтесь</a:t>
            </a:r>
            <a:r>
              <a:rPr sz="3600" b="0" spc="-5" dirty="0">
                <a:latin typeface="Times New Roman"/>
                <a:cs typeface="Times New Roman"/>
              </a:rPr>
              <a:t> </a:t>
            </a:r>
            <a:r>
              <a:rPr sz="3600" b="0" dirty="0">
                <a:latin typeface="Times New Roman"/>
                <a:cs typeface="Times New Roman"/>
              </a:rPr>
              <a:t>в</a:t>
            </a:r>
            <a:r>
              <a:rPr sz="3600" b="0" spc="5" dirty="0">
                <a:latin typeface="Times New Roman"/>
                <a:cs typeface="Times New Roman"/>
              </a:rPr>
              <a:t> </a:t>
            </a:r>
            <a:r>
              <a:rPr sz="3600" b="0" spc="-10" dirty="0">
                <a:latin typeface="Times New Roman"/>
                <a:cs typeface="Times New Roman"/>
              </a:rPr>
              <a:t>стороне…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803857"/>
            <a:ext cx="10358755" cy="21170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527685" marR="5080" indent="-515620" algn="just">
              <a:lnSpc>
                <a:spcPct val="90000"/>
              </a:lnSpc>
              <a:spcBef>
                <a:spcPts val="434"/>
              </a:spcBef>
              <a:buAutoNum type="arabicPeriod"/>
              <a:tabLst>
                <a:tab pos="528320" algn="l"/>
              </a:tabLst>
            </a:pPr>
            <a:r>
              <a:rPr sz="2800" spc="-15" dirty="0">
                <a:latin typeface="Times New Roman"/>
                <a:cs typeface="Times New Roman"/>
              </a:rPr>
              <a:t>Подписаться</a:t>
            </a:r>
            <a:r>
              <a:rPr sz="2800" spc="6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dirty="0">
                <a:latin typeface="Times New Roman"/>
                <a:cs typeface="Times New Roman"/>
              </a:rPr>
              <a:t> официальную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страницу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Центра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основного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общего </a:t>
            </a:r>
            <a:r>
              <a:rPr sz="2800" spc="-10" dirty="0">
                <a:latin typeface="Times New Roman"/>
                <a:cs typeface="Times New Roman"/>
              </a:rPr>
              <a:t>образования ХК </a:t>
            </a:r>
            <a:r>
              <a:rPr sz="2800" spc="10" dirty="0">
                <a:latin typeface="Times New Roman"/>
                <a:cs typeface="Times New Roman"/>
              </a:rPr>
              <a:t>ИРО </a:t>
            </a:r>
            <a:r>
              <a:rPr sz="2800" spc="-5" dirty="0">
                <a:latin typeface="Times New Roman"/>
                <a:cs typeface="Times New Roman"/>
              </a:rPr>
              <a:t>в социальной </a:t>
            </a:r>
            <a:r>
              <a:rPr sz="2800" spc="5" dirty="0">
                <a:latin typeface="Times New Roman"/>
                <a:cs typeface="Times New Roman"/>
              </a:rPr>
              <a:t>сети </a:t>
            </a:r>
            <a:r>
              <a:rPr sz="2800" spc="-20" dirty="0">
                <a:latin typeface="Times New Roman"/>
                <a:cs typeface="Times New Roman"/>
              </a:rPr>
              <a:t>«Вконтакте» </a:t>
            </a:r>
            <a:r>
              <a:rPr sz="2800" spc="-15" dirty="0">
                <a:solidFill>
                  <a:srgbClr val="0462C1"/>
                </a:solidFill>
                <a:latin typeface="Times New Roman"/>
                <a:cs typeface="Times New Roman"/>
              </a:rPr>
              <a:t> </a:t>
            </a:r>
            <a:r>
              <a:rPr sz="28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https://vk.com/coo_hkiro</a:t>
            </a:r>
            <a:r>
              <a:rPr sz="2800" spc="-5" dirty="0">
                <a:latin typeface="Times New Roman"/>
                <a:cs typeface="Times New Roman"/>
              </a:rPr>
              <a:t>;</a:t>
            </a:r>
            <a:endParaRPr sz="2800">
              <a:latin typeface="Times New Roman"/>
              <a:cs typeface="Times New Roman"/>
            </a:endParaRPr>
          </a:p>
          <a:p>
            <a:pPr marL="527685" marR="5080" indent="-515620" algn="just">
              <a:lnSpc>
                <a:spcPts val="3030"/>
              </a:lnSpc>
              <a:spcBef>
                <a:spcPts val="1045"/>
              </a:spcBef>
              <a:buAutoNum type="arabicPeriod"/>
              <a:tabLst>
                <a:tab pos="528320" algn="l"/>
              </a:tabLst>
            </a:pPr>
            <a:r>
              <a:rPr sz="2800" spc="-15" dirty="0">
                <a:latin typeface="Times New Roman"/>
                <a:cs typeface="Times New Roman"/>
              </a:rPr>
              <a:t>Подписаться </a:t>
            </a:r>
            <a:r>
              <a:rPr sz="2800" spc="-5" dirty="0">
                <a:latin typeface="Times New Roman"/>
                <a:cs typeface="Times New Roman"/>
              </a:rPr>
              <a:t>на </a:t>
            </a:r>
            <a:r>
              <a:rPr sz="2800" dirty="0">
                <a:latin typeface="Times New Roman"/>
                <a:cs typeface="Times New Roman"/>
              </a:rPr>
              <a:t>официальный </a:t>
            </a:r>
            <a:r>
              <a:rPr sz="2800" spc="-5" dirty="0">
                <a:latin typeface="Times New Roman"/>
                <a:cs typeface="Times New Roman"/>
              </a:rPr>
              <a:t>телеграмм </a:t>
            </a:r>
            <a:r>
              <a:rPr sz="2800" spc="-10" dirty="0">
                <a:latin typeface="Times New Roman"/>
                <a:cs typeface="Times New Roman"/>
              </a:rPr>
              <a:t>канал </a:t>
            </a:r>
            <a:r>
              <a:rPr sz="2800" dirty="0">
                <a:latin typeface="Times New Roman"/>
                <a:cs typeface="Times New Roman"/>
              </a:rPr>
              <a:t>Центра </a:t>
            </a:r>
            <a:r>
              <a:rPr sz="2800" spc="-15" dirty="0">
                <a:latin typeface="Times New Roman"/>
                <a:cs typeface="Times New Roman"/>
              </a:rPr>
              <a:t>общего </a:t>
            </a:r>
            <a:r>
              <a:rPr sz="2800" spc="-10" dirty="0">
                <a:latin typeface="Times New Roman"/>
                <a:cs typeface="Times New Roman"/>
              </a:rPr>
              <a:t> образования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ХК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ИРО</a:t>
            </a:r>
            <a:r>
              <a:rPr sz="2800" dirty="0">
                <a:solidFill>
                  <a:srgbClr val="0462C1"/>
                </a:solidFill>
                <a:latin typeface="Times New Roman"/>
                <a:cs typeface="Times New Roman"/>
              </a:rPr>
              <a:t> </a:t>
            </a:r>
            <a:r>
              <a:rPr sz="28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https://t.me/coo_hkiro</a:t>
            </a:r>
            <a:r>
              <a:rPr sz="2800" spc="-5" dirty="0">
                <a:latin typeface="Times New Roman"/>
                <a:cs typeface="Times New Roman"/>
              </a:rPr>
              <a:t>;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074220" y="152586"/>
            <a:ext cx="896982" cy="110972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9495" y="171957"/>
            <a:ext cx="584454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Краевое </a:t>
            </a:r>
            <a:r>
              <a:rPr sz="1600" spc="-10" dirty="0">
                <a:latin typeface="Times New Roman"/>
                <a:cs typeface="Times New Roman"/>
              </a:rPr>
              <a:t>государственное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автономное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образовательное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учреждение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дополнительного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профессионального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образования</a:t>
            </a:r>
            <a:endParaRPr sz="16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«Хабаровский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краевой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институт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развития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образования»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47314" y="1602104"/>
            <a:ext cx="6706870" cy="3937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5"/>
              </a:spcBef>
            </a:pPr>
            <a:r>
              <a:rPr sz="2800" b="1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Учебные</a:t>
            </a:r>
            <a:r>
              <a:rPr sz="2800" b="1" i="1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i="1" spc="-20" dirty="0">
                <a:solidFill>
                  <a:srgbClr val="006FC0"/>
                </a:solidFill>
                <a:latin typeface="Times New Roman"/>
                <a:cs typeface="Times New Roman"/>
              </a:rPr>
              <a:t>предметы</a:t>
            </a:r>
            <a:r>
              <a:rPr sz="2800" b="1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 «История»</a:t>
            </a:r>
            <a:r>
              <a:rPr sz="2800" b="1" i="1" spc="-2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и</a:t>
            </a:r>
            <a:endParaRPr sz="28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</a:pPr>
            <a:r>
              <a:rPr sz="2800" b="1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«Обществознание»</a:t>
            </a:r>
            <a:r>
              <a:rPr sz="2800" b="1" i="1" spc="2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в</a:t>
            </a:r>
            <a:r>
              <a:rPr sz="2800" b="1" i="1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условиях </a:t>
            </a:r>
            <a:r>
              <a:rPr sz="2800" b="1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реализации </a:t>
            </a:r>
            <a:r>
              <a:rPr sz="2800" b="1" i="1" spc="-68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обновленного</a:t>
            </a:r>
            <a:r>
              <a:rPr sz="2800" b="1" i="1" spc="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ФГОС</a:t>
            </a:r>
            <a:r>
              <a:rPr sz="2800" b="1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ООО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400">
              <a:latin typeface="Times New Roman"/>
              <a:cs typeface="Times New Roman"/>
            </a:endParaRPr>
          </a:p>
          <a:p>
            <a:pPr marL="441325" algn="ctr">
              <a:lnSpc>
                <a:spcPct val="100000"/>
              </a:lnSpc>
            </a:pPr>
            <a:r>
              <a:rPr sz="2800" i="1" spc="-30" dirty="0">
                <a:latin typeface="Times New Roman"/>
                <a:cs typeface="Times New Roman"/>
              </a:rPr>
              <a:t>Ляшко</a:t>
            </a:r>
            <a:r>
              <a:rPr sz="2800" i="1" spc="-15" dirty="0">
                <a:latin typeface="Times New Roman"/>
                <a:cs typeface="Times New Roman"/>
              </a:rPr>
              <a:t> </a:t>
            </a:r>
            <a:r>
              <a:rPr sz="2800" i="1" dirty="0">
                <a:latin typeface="Times New Roman"/>
                <a:cs typeface="Times New Roman"/>
              </a:rPr>
              <a:t>Сергей</a:t>
            </a:r>
            <a:r>
              <a:rPr sz="2800" i="1" spc="-25" dirty="0">
                <a:latin typeface="Times New Roman"/>
                <a:cs typeface="Times New Roman"/>
              </a:rPr>
              <a:t> </a:t>
            </a:r>
            <a:r>
              <a:rPr sz="2800" i="1" spc="5" dirty="0">
                <a:latin typeface="Times New Roman"/>
                <a:cs typeface="Times New Roman"/>
              </a:rPr>
              <a:t>Олегович,</a:t>
            </a:r>
            <a:endParaRPr sz="2800">
              <a:latin typeface="Times New Roman"/>
              <a:cs typeface="Times New Roman"/>
            </a:endParaRPr>
          </a:p>
          <a:p>
            <a:pPr marL="440055" algn="ctr">
              <a:lnSpc>
                <a:spcPct val="100000"/>
              </a:lnSpc>
              <a:spcBef>
                <a:spcPts val="5"/>
              </a:spcBef>
            </a:pPr>
            <a:r>
              <a:rPr sz="2800" i="1" dirty="0">
                <a:latin typeface="Times New Roman"/>
                <a:cs typeface="Times New Roman"/>
              </a:rPr>
              <a:t>старший </a:t>
            </a:r>
            <a:r>
              <a:rPr sz="2800" i="1" spc="-15" dirty="0">
                <a:latin typeface="Times New Roman"/>
                <a:cs typeface="Times New Roman"/>
              </a:rPr>
              <a:t>методист </a:t>
            </a:r>
            <a:r>
              <a:rPr sz="2800" i="1" spc="-10" dirty="0">
                <a:latin typeface="Times New Roman"/>
                <a:cs typeface="Times New Roman"/>
              </a:rPr>
              <a:t>ЦОО</a:t>
            </a:r>
            <a:r>
              <a:rPr sz="2800" i="1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ХК</a:t>
            </a:r>
            <a:r>
              <a:rPr sz="2800" i="1" spc="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Times New Roman"/>
                <a:cs typeface="Times New Roman"/>
              </a:rPr>
              <a:t>ИРО</a:t>
            </a:r>
            <a:endParaRPr sz="2800">
              <a:latin typeface="Times New Roman"/>
              <a:cs typeface="Times New Roman"/>
            </a:endParaRPr>
          </a:p>
          <a:p>
            <a:pPr marL="2188845" marR="1743710" algn="ctr">
              <a:lnSpc>
                <a:spcPct val="100000"/>
              </a:lnSpc>
            </a:pPr>
            <a:r>
              <a:rPr sz="28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l</a:t>
            </a:r>
            <a:r>
              <a:rPr sz="28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y</a:t>
            </a:r>
            <a:r>
              <a:rPr sz="28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ash</a:t>
            </a:r>
            <a:r>
              <a:rPr sz="28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k</a:t>
            </a:r>
            <a:r>
              <a:rPr sz="28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o</a:t>
            </a:r>
            <a:r>
              <a:rPr sz="28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s</a:t>
            </a:r>
            <a:r>
              <a:rPr sz="28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o</a:t>
            </a:r>
            <a:r>
              <a:rPr sz="28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@</a:t>
            </a:r>
            <a:r>
              <a:rPr sz="2800" u="heavy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i</a:t>
            </a:r>
            <a:r>
              <a:rPr sz="28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p</a:t>
            </a:r>
            <a:r>
              <a:rPr sz="28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p</a:t>
            </a:r>
            <a:r>
              <a:rPr sz="28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k</a:t>
            </a:r>
            <a:r>
              <a:rPr sz="2800" u="heavy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.</a:t>
            </a:r>
            <a:r>
              <a:rPr sz="28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ru </a:t>
            </a:r>
            <a:r>
              <a:rPr sz="2800" spc="-5" dirty="0">
                <a:solidFill>
                  <a:srgbClr val="0462C1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8-4212-46-14-55</a:t>
            </a:r>
            <a:endParaRPr sz="2800">
              <a:latin typeface="Times New Roman"/>
              <a:cs typeface="Times New Roman"/>
            </a:endParaRPr>
          </a:p>
          <a:p>
            <a:pPr marL="439420" algn="ctr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8-919-736-35-32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(Телеграмм)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4368" y="4062019"/>
            <a:ext cx="1310639" cy="162228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195061" y="6429247"/>
            <a:ext cx="16135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80" dirty="0">
                <a:latin typeface="Times New Roman"/>
                <a:cs typeface="Times New Roman"/>
              </a:rPr>
              <a:t>г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Хаба</a:t>
            </a:r>
            <a:r>
              <a:rPr sz="1600" dirty="0">
                <a:latin typeface="Times New Roman"/>
                <a:cs typeface="Times New Roman"/>
              </a:rPr>
              <a:t>р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в</a:t>
            </a:r>
            <a:r>
              <a:rPr sz="1600" spc="-5" dirty="0">
                <a:latin typeface="Times New Roman"/>
                <a:cs typeface="Times New Roman"/>
              </a:rPr>
              <a:t>ск, 2</a:t>
            </a:r>
            <a:r>
              <a:rPr sz="1600" dirty="0">
                <a:latin typeface="Times New Roman"/>
                <a:cs typeface="Times New Roman"/>
              </a:rPr>
              <a:t>0</a:t>
            </a:r>
            <a:r>
              <a:rPr sz="1600" spc="-5" dirty="0">
                <a:latin typeface="Times New Roman"/>
                <a:cs typeface="Times New Roman"/>
              </a:rPr>
              <a:t>22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909" y="28701"/>
            <a:ext cx="387794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Обновленные</a:t>
            </a:r>
            <a:r>
              <a:rPr spc="-85" dirty="0"/>
              <a:t> </a:t>
            </a:r>
            <a:r>
              <a:rPr spc="-15" dirty="0"/>
              <a:t>ФГОС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3695" y="640207"/>
            <a:ext cx="9846310" cy="182943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233679">
              <a:lnSpc>
                <a:spcPts val="2160"/>
              </a:lnSpc>
              <a:spcBef>
                <a:spcPts val="375"/>
              </a:spcBef>
            </a:pPr>
            <a:r>
              <a:rPr sz="2000" spc="-10" dirty="0">
                <a:latin typeface="Times New Roman"/>
                <a:cs typeface="Times New Roman"/>
              </a:rPr>
              <a:t>Приказ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Министерства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просвещения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Российской</a:t>
            </a:r>
            <a:r>
              <a:rPr sz="2000" spc="-5" dirty="0">
                <a:latin typeface="Times New Roman"/>
                <a:cs typeface="Times New Roman"/>
              </a:rPr>
              <a:t> Федерации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от</a:t>
            </a:r>
            <a:r>
              <a:rPr sz="2000" dirty="0">
                <a:latin typeface="Times New Roman"/>
                <a:cs typeface="Times New Roman"/>
              </a:rPr>
              <a:t> 31</a:t>
            </a:r>
            <a:r>
              <a:rPr sz="2000" spc="-5" dirty="0">
                <a:latin typeface="Times New Roman"/>
                <a:cs typeface="Times New Roman"/>
              </a:rPr>
              <a:t> мая</a:t>
            </a:r>
            <a:r>
              <a:rPr sz="2000" dirty="0">
                <a:latin typeface="Times New Roman"/>
                <a:cs typeface="Times New Roman"/>
              </a:rPr>
              <a:t> 2021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20" dirty="0">
                <a:latin typeface="Times New Roman"/>
                <a:cs typeface="Times New Roman"/>
              </a:rPr>
              <a:t>г.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№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286 </a:t>
            </a:r>
            <a:r>
              <a:rPr sz="2000" b="1" dirty="0">
                <a:latin typeface="Times New Roman"/>
                <a:cs typeface="Times New Roman"/>
              </a:rPr>
              <a:t>«Об </a:t>
            </a:r>
            <a:r>
              <a:rPr sz="2000" b="1" spc="-484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утверждении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Федерального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Times New Roman"/>
                <a:cs typeface="Times New Roman"/>
              </a:rPr>
              <a:t>Государственного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образовательного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стандарта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130"/>
              </a:lnSpc>
            </a:pPr>
            <a:r>
              <a:rPr sz="2000" b="1" spc="-15" dirty="0">
                <a:latin typeface="Times New Roman"/>
                <a:cs typeface="Times New Roman"/>
              </a:rPr>
              <a:t>начального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общего образования»</a:t>
            </a: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ts val="2160"/>
              </a:lnSpc>
              <a:spcBef>
                <a:spcPts val="1025"/>
              </a:spcBef>
            </a:pPr>
            <a:r>
              <a:rPr sz="2000" spc="-5" dirty="0">
                <a:latin typeface="Times New Roman"/>
                <a:cs typeface="Times New Roman"/>
              </a:rPr>
              <a:t>Приказ Министерства </a:t>
            </a:r>
            <a:r>
              <a:rPr sz="2000" dirty="0">
                <a:latin typeface="Times New Roman"/>
                <a:cs typeface="Times New Roman"/>
              </a:rPr>
              <a:t>просвещения </a:t>
            </a:r>
            <a:r>
              <a:rPr sz="2000" spc="-15" dirty="0">
                <a:latin typeface="Times New Roman"/>
                <a:cs typeface="Times New Roman"/>
              </a:rPr>
              <a:t>Российской </a:t>
            </a:r>
            <a:r>
              <a:rPr sz="2000" spc="-5" dirty="0">
                <a:latin typeface="Times New Roman"/>
                <a:cs typeface="Times New Roman"/>
              </a:rPr>
              <a:t>Федерации </a:t>
            </a:r>
            <a:r>
              <a:rPr sz="2000" spc="-10" dirty="0">
                <a:latin typeface="Times New Roman"/>
                <a:cs typeface="Times New Roman"/>
              </a:rPr>
              <a:t>от </a:t>
            </a:r>
            <a:r>
              <a:rPr sz="2000" dirty="0">
                <a:latin typeface="Times New Roman"/>
                <a:cs typeface="Times New Roman"/>
              </a:rPr>
              <a:t>31 </a:t>
            </a:r>
            <a:r>
              <a:rPr sz="2000" spc="-5" dirty="0">
                <a:latin typeface="Times New Roman"/>
                <a:cs typeface="Times New Roman"/>
              </a:rPr>
              <a:t>мая </a:t>
            </a:r>
            <a:r>
              <a:rPr sz="2000" dirty="0">
                <a:latin typeface="Times New Roman"/>
                <a:cs typeface="Times New Roman"/>
              </a:rPr>
              <a:t>2021 </a:t>
            </a:r>
            <a:r>
              <a:rPr sz="2000" spc="-120" dirty="0">
                <a:latin typeface="Times New Roman"/>
                <a:cs typeface="Times New Roman"/>
              </a:rPr>
              <a:t>г.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№ </a:t>
            </a:r>
            <a:r>
              <a:rPr sz="2000" dirty="0">
                <a:latin typeface="Times New Roman"/>
                <a:cs typeface="Times New Roman"/>
              </a:rPr>
              <a:t>286 </a:t>
            </a:r>
            <a:r>
              <a:rPr sz="2000" b="1" dirty="0">
                <a:latin typeface="Times New Roman"/>
                <a:cs typeface="Times New Roman"/>
              </a:rPr>
              <a:t>«Об 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утверждении Федерального </a:t>
            </a:r>
            <a:r>
              <a:rPr sz="2000" b="1" spc="-25" dirty="0">
                <a:latin typeface="Times New Roman"/>
                <a:cs typeface="Times New Roman"/>
              </a:rPr>
              <a:t>Государственного </a:t>
            </a:r>
            <a:r>
              <a:rPr sz="2000" b="1" spc="-10" dirty="0">
                <a:latin typeface="Times New Roman"/>
                <a:cs typeface="Times New Roman"/>
              </a:rPr>
              <a:t>образовательного </a:t>
            </a:r>
            <a:r>
              <a:rPr sz="2000" b="1" dirty="0">
                <a:latin typeface="Times New Roman"/>
                <a:cs typeface="Times New Roman"/>
              </a:rPr>
              <a:t>стандарта </a:t>
            </a:r>
            <a:r>
              <a:rPr sz="2000" b="1" spc="-10" dirty="0">
                <a:latin typeface="Times New Roman"/>
                <a:cs typeface="Times New Roman"/>
              </a:rPr>
              <a:t>основного </a:t>
            </a:r>
            <a:r>
              <a:rPr sz="2000" b="1" spc="-484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общего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образования»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04488" y="2551176"/>
            <a:ext cx="7832090" cy="696595"/>
          </a:xfrm>
          <a:prstGeom prst="rect">
            <a:avLst/>
          </a:prstGeom>
          <a:solidFill>
            <a:srgbClr val="5B9BD4"/>
          </a:solidFill>
          <a:ln w="12192">
            <a:solidFill>
              <a:srgbClr val="41709C"/>
            </a:solidFill>
          </a:ln>
        </p:spPr>
        <p:txBody>
          <a:bodyPr vert="horz" wrap="square" lIns="0" tIns="67310" rIns="0" bIns="0" rtlCol="0">
            <a:spAutoFit/>
          </a:bodyPr>
          <a:lstStyle/>
          <a:p>
            <a:pPr marL="2727960" marR="96520" indent="-2625090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latin typeface="Times New Roman"/>
                <a:cs typeface="Times New Roman"/>
              </a:rPr>
              <a:t>Приводят </a:t>
            </a:r>
            <a:r>
              <a:rPr sz="1800" spc="-5" dirty="0">
                <a:latin typeface="Times New Roman"/>
                <a:cs typeface="Times New Roman"/>
              </a:rPr>
              <a:t>Стандарты </a:t>
            </a:r>
            <a:r>
              <a:rPr sz="1800" dirty="0">
                <a:latin typeface="Times New Roman"/>
                <a:cs typeface="Times New Roman"/>
              </a:rPr>
              <a:t>в соответствие </a:t>
            </a:r>
            <a:r>
              <a:rPr sz="1800" spc="-5" dirty="0">
                <a:latin typeface="Times New Roman"/>
                <a:cs typeface="Times New Roman"/>
              </a:rPr>
              <a:t>Федеральному </a:t>
            </a:r>
            <a:r>
              <a:rPr sz="1800" spc="-20" dirty="0">
                <a:latin typeface="Times New Roman"/>
                <a:cs typeface="Times New Roman"/>
              </a:rPr>
              <a:t>закону </a:t>
            </a:r>
            <a:r>
              <a:rPr sz="1800" spc="-10" dirty="0">
                <a:latin typeface="Times New Roman"/>
                <a:cs typeface="Times New Roman"/>
              </a:rPr>
              <a:t>«Об </a:t>
            </a:r>
            <a:r>
              <a:rPr sz="1800" spc="-5" dirty="0">
                <a:latin typeface="Times New Roman"/>
                <a:cs typeface="Times New Roman"/>
              </a:rPr>
              <a:t>образовании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Российской</a:t>
            </a:r>
            <a:r>
              <a:rPr sz="1800" spc="-5" dirty="0">
                <a:latin typeface="Times New Roman"/>
                <a:cs typeface="Times New Roman"/>
              </a:rPr>
              <a:t> Федерации»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88207" y="3374135"/>
            <a:ext cx="7830820" cy="696595"/>
          </a:xfrm>
          <a:prstGeom prst="rect">
            <a:avLst/>
          </a:prstGeom>
          <a:solidFill>
            <a:srgbClr val="6FAC46"/>
          </a:solidFill>
          <a:ln w="12192">
            <a:solidFill>
              <a:srgbClr val="507D31"/>
            </a:solidFill>
          </a:ln>
        </p:spPr>
        <p:txBody>
          <a:bodyPr vert="horz" wrap="square" lIns="0" tIns="204470" rIns="0" bIns="0" rtlCol="0">
            <a:spAutoFit/>
          </a:bodyPr>
          <a:lstStyle/>
          <a:p>
            <a:pPr marL="664845">
              <a:lnSpc>
                <a:spcPct val="100000"/>
              </a:lnSpc>
              <a:spcBef>
                <a:spcPts val="1610"/>
              </a:spcBef>
            </a:pPr>
            <a:r>
              <a:rPr sz="1800" spc="-20" dirty="0">
                <a:latin typeface="Times New Roman"/>
                <a:cs typeface="Times New Roman"/>
              </a:rPr>
              <a:t>Устанавливают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вариативность </a:t>
            </a:r>
            <a:r>
              <a:rPr sz="1800" spc="-10" dirty="0">
                <a:latin typeface="Times New Roman"/>
                <a:cs typeface="Times New Roman"/>
              </a:rPr>
              <a:t>/модульность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реализации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программ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47544" y="4197096"/>
            <a:ext cx="7831835" cy="696468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2447544" y="4197096"/>
            <a:ext cx="7832090" cy="696595"/>
          </a:xfrm>
          <a:prstGeom prst="rect">
            <a:avLst/>
          </a:prstGeom>
          <a:ln w="6096">
            <a:solidFill>
              <a:srgbClr val="6FAC46"/>
            </a:solidFill>
          </a:ln>
        </p:spPr>
        <p:txBody>
          <a:bodyPr vert="horz" wrap="square" lIns="0" tIns="203835" rIns="0" bIns="0" rtlCol="0">
            <a:spAutoFit/>
          </a:bodyPr>
          <a:lstStyle/>
          <a:p>
            <a:pPr marL="842010">
              <a:lnSpc>
                <a:spcPct val="100000"/>
              </a:lnSpc>
              <a:spcBef>
                <a:spcPts val="1605"/>
              </a:spcBef>
            </a:pPr>
            <a:r>
              <a:rPr sz="1800" dirty="0">
                <a:latin typeface="Times New Roman"/>
                <a:cs typeface="Times New Roman"/>
              </a:rPr>
              <a:t>Детализируют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условия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реализации </a:t>
            </a:r>
            <a:r>
              <a:rPr sz="1800" spc="-10" dirty="0">
                <a:latin typeface="Times New Roman"/>
                <a:cs typeface="Times New Roman"/>
              </a:rPr>
              <a:t>образовательных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программ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37716" y="5020055"/>
            <a:ext cx="7832090" cy="695325"/>
          </a:xfrm>
          <a:prstGeom prst="rect">
            <a:avLst/>
          </a:prstGeom>
          <a:solidFill>
            <a:srgbClr val="BCD6ED"/>
          </a:solidFill>
          <a:ln w="6096">
            <a:solidFill>
              <a:srgbClr val="6FAC46"/>
            </a:solidFill>
          </a:ln>
        </p:spPr>
        <p:txBody>
          <a:bodyPr vert="horz" wrap="square" lIns="0" tIns="2038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05"/>
              </a:spcBef>
            </a:pPr>
            <a:r>
              <a:rPr sz="1800" spc="-10" dirty="0">
                <a:latin typeface="Times New Roman"/>
                <a:cs typeface="Times New Roman"/>
              </a:rPr>
              <a:t>Систематизируют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конкретизированные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результаты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5632" y="5841491"/>
            <a:ext cx="7832090" cy="622606"/>
          </a:xfrm>
          <a:prstGeom prst="rect">
            <a:avLst/>
          </a:prstGeom>
          <a:solidFill>
            <a:srgbClr val="F4B083"/>
          </a:solidFill>
          <a:ln w="6096">
            <a:solidFill>
              <a:srgbClr val="6FAC46"/>
            </a:solidFill>
          </a:ln>
        </p:spPr>
        <p:txBody>
          <a:bodyPr vert="horz" wrap="square" lIns="0" tIns="67945" rIns="0" bIns="0" rtlCol="0">
            <a:spAutoFit/>
          </a:bodyPr>
          <a:lstStyle/>
          <a:p>
            <a:pPr marL="13335" algn="ctr">
              <a:lnSpc>
                <a:spcPct val="100000"/>
              </a:lnSpc>
              <a:spcBef>
                <a:spcPts val="535"/>
              </a:spcBef>
            </a:pPr>
            <a:r>
              <a:rPr sz="1800" spc="-5" dirty="0" err="1">
                <a:latin typeface="Times New Roman"/>
                <a:cs typeface="Times New Roman"/>
              </a:rPr>
              <a:t>Оптимизирую</a:t>
            </a:r>
            <a:r>
              <a:rPr lang="ru-RU" sz="1800" spc="-5" dirty="0">
                <a:latin typeface="Times New Roman"/>
                <a:cs typeface="Times New Roman"/>
              </a:rPr>
              <a:t>т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требования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основной </a:t>
            </a:r>
            <a:r>
              <a:rPr sz="1800" spc="-10" dirty="0">
                <a:latin typeface="Times New Roman"/>
                <a:cs typeface="Times New Roman"/>
              </a:rPr>
              <a:t>образовательной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программе 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рабочей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программе</a:t>
            </a:r>
            <a:endParaRPr sz="1800" dirty="0">
              <a:latin typeface="Times New Roman"/>
              <a:cs typeface="Times New Roman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AD71F886-67DC-B24E-EFB8-DA43D0C3DD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20" r="20682" b="4244"/>
          <a:stretch/>
        </p:blipFill>
        <p:spPr bwMode="auto">
          <a:xfrm>
            <a:off x="10279379" y="724224"/>
            <a:ext cx="1531621" cy="118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Обновленные</a:t>
            </a:r>
            <a:r>
              <a:rPr spc="-85" dirty="0"/>
              <a:t> </a:t>
            </a:r>
            <a:r>
              <a:rPr spc="-15" dirty="0"/>
              <a:t>ФГОС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48027" y="2321051"/>
            <a:ext cx="5260975" cy="579120"/>
          </a:xfrm>
          <a:prstGeom prst="rect">
            <a:avLst/>
          </a:prstGeom>
          <a:solidFill>
            <a:srgbClr val="5B9BD4"/>
          </a:solidFill>
          <a:ln w="12192">
            <a:solidFill>
              <a:srgbClr val="41709C"/>
            </a:solidFill>
          </a:ln>
        </p:spPr>
        <p:txBody>
          <a:bodyPr vert="horz" wrap="square" lIns="0" tIns="97155" rIns="0" bIns="0" rtlCol="0">
            <a:spAutoFit/>
          </a:bodyPr>
          <a:lstStyle/>
          <a:p>
            <a:pPr marL="393700">
              <a:lnSpc>
                <a:spcPct val="100000"/>
              </a:lnSpc>
              <a:spcBef>
                <a:spcPts val="765"/>
              </a:spcBef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Системно-деятельностный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FFFFFF"/>
                </a:solidFill>
                <a:latin typeface="Times New Roman"/>
                <a:cs typeface="Times New Roman"/>
              </a:rPr>
              <a:t>подход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9619" y="3087623"/>
            <a:ext cx="2407920" cy="742315"/>
          </a:xfrm>
          <a:prstGeom prst="rect">
            <a:avLst/>
          </a:prstGeom>
          <a:solidFill>
            <a:srgbClr val="6FAC46"/>
          </a:solidFill>
          <a:ln w="12191">
            <a:solidFill>
              <a:srgbClr val="507D31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198120" marR="156210" indent="-36830">
              <a:lnSpc>
                <a:spcPct val="100000"/>
              </a:lnSpc>
              <a:spcBef>
                <a:spcPts val="955"/>
              </a:spcBef>
            </a:pP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Личностные </a:t>
            </a:r>
            <a:r>
              <a:rPr sz="1600" spc="-20" dirty="0">
                <a:solidFill>
                  <a:srgbClr val="FFFFFF"/>
                </a:solidFill>
                <a:latin typeface="Times New Roman"/>
                <a:cs typeface="Times New Roman"/>
              </a:rPr>
              <a:t>результаты </a:t>
            </a:r>
            <a:r>
              <a:rPr sz="1600" spc="-3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(ценности</a:t>
            </a:r>
            <a:r>
              <a:rPr sz="16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1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мотивация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61359" y="3087623"/>
            <a:ext cx="2234565" cy="742315"/>
          </a:xfrm>
          <a:prstGeom prst="rect">
            <a:avLst/>
          </a:prstGeom>
          <a:solidFill>
            <a:srgbClr val="6FAC46"/>
          </a:solidFill>
          <a:ln w="12192">
            <a:solidFill>
              <a:srgbClr val="507D31"/>
            </a:solidFill>
          </a:ln>
        </p:spPr>
        <p:txBody>
          <a:bodyPr vert="horz" wrap="square" lIns="0" tIns="89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05"/>
              </a:spcBef>
            </a:pP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Метапредметные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20" dirty="0">
                <a:solidFill>
                  <a:srgbClr val="FFFFFF"/>
                </a:solidFill>
                <a:latin typeface="Times New Roman"/>
                <a:cs typeface="Times New Roman"/>
              </a:rPr>
              <a:t>результаты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79364" y="3087623"/>
            <a:ext cx="2278380" cy="742315"/>
          </a:xfrm>
          <a:prstGeom prst="rect">
            <a:avLst/>
          </a:prstGeom>
          <a:solidFill>
            <a:srgbClr val="6FAC46"/>
          </a:solidFill>
          <a:ln w="12192">
            <a:solidFill>
              <a:srgbClr val="507D31"/>
            </a:solidFill>
          </a:ln>
        </p:spPr>
        <p:txBody>
          <a:bodyPr vert="horz" wrap="square" lIns="0" tIns="89535" rIns="0" bIns="0" rtlCol="0">
            <a:spAutoFit/>
          </a:bodyPr>
          <a:lstStyle/>
          <a:p>
            <a:pPr marL="529590">
              <a:lnSpc>
                <a:spcPct val="100000"/>
              </a:lnSpc>
              <a:spcBef>
                <a:spcPts val="705"/>
              </a:spcBef>
            </a:pP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Предметные</a:t>
            </a:r>
            <a:endParaRPr sz="1800">
              <a:latin typeface="Times New Roman"/>
              <a:cs typeface="Times New Roman"/>
            </a:endParaRPr>
          </a:p>
          <a:p>
            <a:pPr marL="602615">
              <a:lnSpc>
                <a:spcPct val="100000"/>
              </a:lnSpc>
            </a:pPr>
            <a:r>
              <a:rPr sz="1800" spc="-20" dirty="0">
                <a:solidFill>
                  <a:srgbClr val="FFFFFF"/>
                </a:solidFill>
                <a:latin typeface="Times New Roman"/>
                <a:cs typeface="Times New Roman"/>
              </a:rPr>
              <a:t>результаты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9619" y="4020311"/>
            <a:ext cx="2407920" cy="1484376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769619" y="4020311"/>
            <a:ext cx="2407920" cy="1484630"/>
          </a:xfrm>
          <a:prstGeom prst="rect">
            <a:avLst/>
          </a:prstGeom>
          <a:ln w="6096">
            <a:solidFill>
              <a:srgbClr val="4471C4"/>
            </a:solidFill>
          </a:ln>
        </p:spPr>
        <p:txBody>
          <a:bodyPr vert="horz" wrap="square" lIns="0" tIns="1860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65"/>
              </a:spcBef>
            </a:pPr>
            <a:r>
              <a:rPr sz="1800" dirty="0">
                <a:latin typeface="Times New Roman"/>
                <a:cs typeface="Times New Roman"/>
              </a:rPr>
              <a:t>Ориентация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формирование</a:t>
            </a:r>
            <a:endParaRPr sz="1800">
              <a:latin typeface="Times New Roman"/>
              <a:cs typeface="Times New Roman"/>
            </a:endParaRPr>
          </a:p>
          <a:p>
            <a:pPr marL="165100" marR="158750" algn="ctr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системы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ценностей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мотивов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61359" y="4020311"/>
            <a:ext cx="2234184" cy="1484376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3261359" y="4020311"/>
            <a:ext cx="2234565" cy="1484630"/>
          </a:xfrm>
          <a:prstGeom prst="rect">
            <a:avLst/>
          </a:prstGeom>
          <a:ln w="6096">
            <a:solidFill>
              <a:srgbClr val="4471C4"/>
            </a:solidFill>
          </a:ln>
        </p:spPr>
        <p:txBody>
          <a:bodyPr vert="horz" wrap="square" lIns="0" tIns="48895" rIns="0" bIns="0" rtlCol="0">
            <a:spAutoFit/>
          </a:bodyPr>
          <a:lstStyle/>
          <a:p>
            <a:pPr marL="142875" marR="135255" indent="-635" algn="ctr">
              <a:lnSpc>
                <a:spcPct val="100000"/>
              </a:lnSpc>
              <a:spcBef>
                <a:spcPts val="385"/>
              </a:spcBef>
            </a:pPr>
            <a:r>
              <a:rPr sz="1800" spc="-25" dirty="0">
                <a:latin typeface="Times New Roman"/>
                <a:cs typeface="Times New Roman"/>
              </a:rPr>
              <a:t>Три </a:t>
            </a:r>
            <a:r>
              <a:rPr sz="1800" spc="-5" dirty="0">
                <a:latin typeface="Times New Roman"/>
                <a:cs typeface="Times New Roman"/>
              </a:rPr>
              <a:t>группы </a:t>
            </a:r>
            <a:r>
              <a:rPr sz="1800" spc="-50" dirty="0">
                <a:latin typeface="Times New Roman"/>
                <a:cs typeface="Times New Roman"/>
              </a:rPr>
              <a:t>УУД: 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познавательные,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коммуникативные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регулятивные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действия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579364" y="4020311"/>
            <a:ext cx="2278380" cy="1484376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5579364" y="4020311"/>
            <a:ext cx="2278380" cy="1484630"/>
          </a:xfrm>
          <a:prstGeom prst="rect">
            <a:avLst/>
          </a:prstGeom>
          <a:ln w="6096">
            <a:solidFill>
              <a:srgbClr val="4471C4"/>
            </a:solidFill>
          </a:ln>
        </p:spPr>
        <p:txBody>
          <a:bodyPr vert="horz" wrap="square" lIns="0" tIns="186055" rIns="0" bIns="0" rtlCol="0">
            <a:spAutoFit/>
          </a:bodyPr>
          <a:lstStyle/>
          <a:p>
            <a:pPr marL="316230" marR="306070" algn="ctr">
              <a:lnSpc>
                <a:spcPct val="100000"/>
              </a:lnSpc>
              <a:spcBef>
                <a:spcPts val="1465"/>
              </a:spcBef>
            </a:pPr>
            <a:r>
              <a:rPr sz="1800" spc="-10" dirty="0">
                <a:latin typeface="Times New Roman"/>
                <a:cs typeface="Times New Roman"/>
              </a:rPr>
              <a:t>Конкретизация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систематизация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предметных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результатов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140445" y="1678685"/>
            <a:ext cx="3693160" cy="5003800"/>
          </a:xfrm>
          <a:custGeom>
            <a:avLst/>
            <a:gdLst/>
            <a:ahLst/>
            <a:cxnLst/>
            <a:rect l="l" t="t" r="r" b="b"/>
            <a:pathLst>
              <a:path w="3693159" h="5003800">
                <a:moveTo>
                  <a:pt x="0" y="615441"/>
                </a:moveTo>
                <a:lnTo>
                  <a:pt x="1851" y="567351"/>
                </a:lnTo>
                <a:lnTo>
                  <a:pt x="7316" y="520272"/>
                </a:lnTo>
                <a:lnTo>
                  <a:pt x="16256" y="474341"/>
                </a:lnTo>
                <a:lnTo>
                  <a:pt x="28535" y="429695"/>
                </a:lnTo>
                <a:lnTo>
                  <a:pt x="44016" y="386471"/>
                </a:lnTo>
                <a:lnTo>
                  <a:pt x="62562" y="344806"/>
                </a:lnTo>
                <a:lnTo>
                  <a:pt x="84036" y="304837"/>
                </a:lnTo>
                <a:lnTo>
                  <a:pt x="108301" y="266701"/>
                </a:lnTo>
                <a:lnTo>
                  <a:pt x="135220" y="230534"/>
                </a:lnTo>
                <a:lnTo>
                  <a:pt x="164657" y="196473"/>
                </a:lnTo>
                <a:lnTo>
                  <a:pt x="196473" y="164657"/>
                </a:lnTo>
                <a:lnTo>
                  <a:pt x="230534" y="135220"/>
                </a:lnTo>
                <a:lnTo>
                  <a:pt x="266701" y="108301"/>
                </a:lnTo>
                <a:lnTo>
                  <a:pt x="304837" y="84036"/>
                </a:lnTo>
                <a:lnTo>
                  <a:pt x="344806" y="62562"/>
                </a:lnTo>
                <a:lnTo>
                  <a:pt x="386471" y="44016"/>
                </a:lnTo>
                <a:lnTo>
                  <a:pt x="429695" y="28535"/>
                </a:lnTo>
                <a:lnTo>
                  <a:pt x="474341" y="16256"/>
                </a:lnTo>
                <a:lnTo>
                  <a:pt x="520272" y="7316"/>
                </a:lnTo>
                <a:lnTo>
                  <a:pt x="567351" y="1851"/>
                </a:lnTo>
                <a:lnTo>
                  <a:pt x="615442" y="0"/>
                </a:lnTo>
                <a:lnTo>
                  <a:pt x="3077209" y="0"/>
                </a:lnTo>
                <a:lnTo>
                  <a:pt x="3125300" y="1851"/>
                </a:lnTo>
                <a:lnTo>
                  <a:pt x="3172379" y="7316"/>
                </a:lnTo>
                <a:lnTo>
                  <a:pt x="3218310" y="16256"/>
                </a:lnTo>
                <a:lnTo>
                  <a:pt x="3262956" y="28535"/>
                </a:lnTo>
                <a:lnTo>
                  <a:pt x="3306180" y="44016"/>
                </a:lnTo>
                <a:lnTo>
                  <a:pt x="3347845" y="62562"/>
                </a:lnTo>
                <a:lnTo>
                  <a:pt x="3387814" y="84036"/>
                </a:lnTo>
                <a:lnTo>
                  <a:pt x="3425950" y="108301"/>
                </a:lnTo>
                <a:lnTo>
                  <a:pt x="3462117" y="135220"/>
                </a:lnTo>
                <a:lnTo>
                  <a:pt x="3496178" y="164657"/>
                </a:lnTo>
                <a:lnTo>
                  <a:pt x="3527994" y="196473"/>
                </a:lnTo>
                <a:lnTo>
                  <a:pt x="3557431" y="230534"/>
                </a:lnTo>
                <a:lnTo>
                  <a:pt x="3584350" y="266701"/>
                </a:lnTo>
                <a:lnTo>
                  <a:pt x="3608615" y="304837"/>
                </a:lnTo>
                <a:lnTo>
                  <a:pt x="3630089" y="344806"/>
                </a:lnTo>
                <a:lnTo>
                  <a:pt x="3648635" y="386471"/>
                </a:lnTo>
                <a:lnTo>
                  <a:pt x="3664116" y="429695"/>
                </a:lnTo>
                <a:lnTo>
                  <a:pt x="3676395" y="474341"/>
                </a:lnTo>
                <a:lnTo>
                  <a:pt x="3685335" y="520272"/>
                </a:lnTo>
                <a:lnTo>
                  <a:pt x="3690800" y="567351"/>
                </a:lnTo>
                <a:lnTo>
                  <a:pt x="3692652" y="615441"/>
                </a:lnTo>
                <a:lnTo>
                  <a:pt x="3692652" y="4387837"/>
                </a:lnTo>
                <a:lnTo>
                  <a:pt x="3690800" y="4435934"/>
                </a:lnTo>
                <a:lnTo>
                  <a:pt x="3685335" y="4483018"/>
                </a:lnTo>
                <a:lnTo>
                  <a:pt x="3676395" y="4528954"/>
                </a:lnTo>
                <a:lnTo>
                  <a:pt x="3664116" y="4573603"/>
                </a:lnTo>
                <a:lnTo>
                  <a:pt x="3648635" y="4616830"/>
                </a:lnTo>
                <a:lnTo>
                  <a:pt x="3630089" y="4658497"/>
                </a:lnTo>
                <a:lnTo>
                  <a:pt x="3608615" y="4698467"/>
                </a:lnTo>
                <a:lnTo>
                  <a:pt x="3584350" y="4736604"/>
                </a:lnTo>
                <a:lnTo>
                  <a:pt x="3557431" y="4772771"/>
                </a:lnTo>
                <a:lnTo>
                  <a:pt x="3527994" y="4806831"/>
                </a:lnTo>
                <a:lnTo>
                  <a:pt x="3496178" y="4838647"/>
                </a:lnTo>
                <a:lnTo>
                  <a:pt x="3462117" y="4868082"/>
                </a:lnTo>
                <a:lnTo>
                  <a:pt x="3425950" y="4895000"/>
                </a:lnTo>
                <a:lnTo>
                  <a:pt x="3387814" y="4919263"/>
                </a:lnTo>
                <a:lnTo>
                  <a:pt x="3347845" y="4940735"/>
                </a:lnTo>
                <a:lnTo>
                  <a:pt x="3306180" y="4959280"/>
                </a:lnTo>
                <a:lnTo>
                  <a:pt x="3262956" y="4974759"/>
                </a:lnTo>
                <a:lnTo>
                  <a:pt x="3218310" y="4987037"/>
                </a:lnTo>
                <a:lnTo>
                  <a:pt x="3172379" y="4995976"/>
                </a:lnTo>
                <a:lnTo>
                  <a:pt x="3125300" y="5001440"/>
                </a:lnTo>
                <a:lnTo>
                  <a:pt x="3077209" y="5003292"/>
                </a:lnTo>
                <a:lnTo>
                  <a:pt x="615442" y="5003292"/>
                </a:lnTo>
                <a:lnTo>
                  <a:pt x="567351" y="5001440"/>
                </a:lnTo>
                <a:lnTo>
                  <a:pt x="520272" y="4995976"/>
                </a:lnTo>
                <a:lnTo>
                  <a:pt x="474341" y="4987037"/>
                </a:lnTo>
                <a:lnTo>
                  <a:pt x="429695" y="4974759"/>
                </a:lnTo>
                <a:lnTo>
                  <a:pt x="386471" y="4959280"/>
                </a:lnTo>
                <a:lnTo>
                  <a:pt x="344806" y="4940735"/>
                </a:lnTo>
                <a:lnTo>
                  <a:pt x="304837" y="4919263"/>
                </a:lnTo>
                <a:lnTo>
                  <a:pt x="266701" y="4895000"/>
                </a:lnTo>
                <a:lnTo>
                  <a:pt x="230534" y="4868082"/>
                </a:lnTo>
                <a:lnTo>
                  <a:pt x="196473" y="4838647"/>
                </a:lnTo>
                <a:lnTo>
                  <a:pt x="164657" y="4806831"/>
                </a:lnTo>
                <a:lnTo>
                  <a:pt x="135220" y="4772771"/>
                </a:lnTo>
                <a:lnTo>
                  <a:pt x="108301" y="4736604"/>
                </a:lnTo>
                <a:lnTo>
                  <a:pt x="84036" y="4698467"/>
                </a:lnTo>
                <a:lnTo>
                  <a:pt x="62562" y="4658497"/>
                </a:lnTo>
                <a:lnTo>
                  <a:pt x="44016" y="4616830"/>
                </a:lnTo>
                <a:lnTo>
                  <a:pt x="28535" y="4573603"/>
                </a:lnTo>
                <a:lnTo>
                  <a:pt x="16256" y="4528954"/>
                </a:lnTo>
                <a:lnTo>
                  <a:pt x="7316" y="4483018"/>
                </a:lnTo>
                <a:lnTo>
                  <a:pt x="1851" y="4435934"/>
                </a:lnTo>
                <a:lnTo>
                  <a:pt x="0" y="4387837"/>
                </a:lnTo>
                <a:lnTo>
                  <a:pt x="0" y="615441"/>
                </a:lnTo>
                <a:close/>
              </a:path>
            </a:pathLst>
          </a:custGeom>
          <a:ln w="2895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81152" y="488213"/>
            <a:ext cx="10496550" cy="176339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79730" indent="-367665">
              <a:lnSpc>
                <a:spcPct val="100000"/>
              </a:lnSpc>
              <a:spcBef>
                <a:spcPts val="900"/>
              </a:spcBef>
              <a:buSzPct val="116666"/>
              <a:buFont typeface="Wingdings"/>
              <a:buChar char=""/>
              <a:tabLst>
                <a:tab pos="380365" algn="l"/>
              </a:tabLst>
            </a:pPr>
            <a:r>
              <a:rPr sz="2400" spc="-10" dirty="0">
                <a:latin typeface="Times New Roman"/>
                <a:cs typeface="Times New Roman"/>
              </a:rPr>
              <a:t>Создание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условий </a:t>
            </a:r>
            <a:r>
              <a:rPr sz="2400" spc="-10" dirty="0">
                <a:latin typeface="Times New Roman"/>
                <a:cs typeface="Times New Roman"/>
              </a:rPr>
              <a:t>инициирующих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действие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обучающегося;</a:t>
            </a:r>
            <a:endParaRPr sz="2400">
              <a:latin typeface="Times New Roman"/>
              <a:cs typeface="Times New Roman"/>
            </a:endParaRPr>
          </a:p>
          <a:p>
            <a:pPr marL="327660" indent="-315595">
              <a:lnSpc>
                <a:spcPts val="2735"/>
              </a:lnSpc>
              <a:spcBef>
                <a:spcPts val="805"/>
              </a:spcBef>
              <a:buFont typeface="Wingdings"/>
              <a:buChar char=""/>
              <a:tabLst>
                <a:tab pos="328295" algn="l"/>
              </a:tabLst>
            </a:pPr>
            <a:r>
              <a:rPr sz="2400" spc="-15" dirty="0">
                <a:latin typeface="Times New Roman"/>
                <a:cs typeface="Times New Roman"/>
              </a:rPr>
              <a:t>Требование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результатам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реализации </a:t>
            </a:r>
            <a:r>
              <a:rPr sz="2400" spc="-5" dirty="0">
                <a:latin typeface="Times New Roman"/>
                <a:cs typeface="Times New Roman"/>
              </a:rPr>
              <a:t>ООП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сформулированы </a:t>
            </a:r>
            <a:r>
              <a:rPr sz="2400" dirty="0">
                <a:latin typeface="Times New Roman"/>
                <a:cs typeface="Times New Roman"/>
              </a:rPr>
              <a:t>в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ts val="2735"/>
              </a:lnSpc>
            </a:pPr>
            <a:r>
              <a:rPr sz="2400" spc="-20" dirty="0">
                <a:latin typeface="Times New Roman"/>
                <a:cs typeface="Times New Roman"/>
              </a:rPr>
              <a:t>категориях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системно-деятельностного </a:t>
            </a:r>
            <a:r>
              <a:rPr sz="2400" spc="-35" dirty="0">
                <a:latin typeface="Times New Roman"/>
                <a:cs typeface="Times New Roman"/>
              </a:rPr>
              <a:t>подхода.</a:t>
            </a:r>
            <a:endParaRPr sz="24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920"/>
              </a:spcBef>
            </a:pPr>
            <a:r>
              <a:rPr sz="1500" spc="-10" dirty="0">
                <a:latin typeface="Times New Roman"/>
                <a:cs typeface="Times New Roman"/>
              </a:rPr>
              <a:t>Формулировки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006FC0"/>
                </a:solidFill>
                <a:latin typeface="Times New Roman"/>
                <a:cs typeface="Times New Roman"/>
              </a:rPr>
              <a:t>личностных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99144" y="2226055"/>
            <a:ext cx="3119755" cy="4137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20" dirty="0">
                <a:solidFill>
                  <a:srgbClr val="006FC0"/>
                </a:solidFill>
                <a:latin typeface="Times New Roman"/>
                <a:cs typeface="Times New Roman"/>
              </a:rPr>
              <a:t>результатов</a:t>
            </a:r>
            <a:r>
              <a:rPr sz="1500" spc="-20" dirty="0">
                <a:latin typeface="Times New Roman"/>
                <a:cs typeface="Times New Roman"/>
              </a:rPr>
              <a:t>: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5" dirty="0">
                <a:latin typeface="Times New Roman"/>
                <a:cs typeface="Times New Roman"/>
              </a:rPr>
              <a:t>«ценностное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отношение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к…»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0" dirty="0">
                <a:latin typeface="Times New Roman"/>
                <a:cs typeface="Times New Roman"/>
              </a:rPr>
              <a:t>«уважительное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отношение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к…»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5" dirty="0">
                <a:latin typeface="Times New Roman"/>
                <a:cs typeface="Times New Roman"/>
              </a:rPr>
              <a:t>«интерес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к…»</a:t>
            </a:r>
            <a:endParaRPr sz="1500">
              <a:latin typeface="Times New Roman"/>
              <a:cs typeface="Times New Roman"/>
            </a:endParaRPr>
          </a:p>
          <a:p>
            <a:pPr marL="12700" marR="473075">
              <a:lnSpc>
                <a:spcPct val="100000"/>
              </a:lnSpc>
            </a:pPr>
            <a:r>
              <a:rPr sz="1500" spc="-5" dirty="0">
                <a:latin typeface="Times New Roman"/>
                <a:cs typeface="Times New Roman"/>
              </a:rPr>
              <a:t>Ф</a:t>
            </a:r>
            <a:r>
              <a:rPr sz="1500" spc="5" dirty="0">
                <a:latin typeface="Times New Roman"/>
                <a:cs typeface="Times New Roman"/>
              </a:rPr>
              <a:t>о</a:t>
            </a:r>
            <a:r>
              <a:rPr sz="1500" spc="-20" dirty="0">
                <a:latin typeface="Times New Roman"/>
                <a:cs typeface="Times New Roman"/>
              </a:rPr>
              <a:t>р</a:t>
            </a:r>
            <a:r>
              <a:rPr sz="1500" dirty="0">
                <a:latin typeface="Times New Roman"/>
                <a:cs typeface="Times New Roman"/>
              </a:rPr>
              <a:t>м</a:t>
            </a:r>
            <a:r>
              <a:rPr sz="1500" spc="-70" dirty="0">
                <a:latin typeface="Times New Roman"/>
                <a:cs typeface="Times New Roman"/>
              </a:rPr>
              <a:t>у</a:t>
            </a:r>
            <a:r>
              <a:rPr sz="1500" spc="-5" dirty="0">
                <a:latin typeface="Times New Roman"/>
                <a:cs typeface="Times New Roman"/>
              </a:rPr>
              <a:t>ли</a:t>
            </a:r>
            <a:r>
              <a:rPr sz="1500" spc="5" dirty="0">
                <a:latin typeface="Times New Roman"/>
                <a:cs typeface="Times New Roman"/>
              </a:rPr>
              <a:t>р</a:t>
            </a:r>
            <a:r>
              <a:rPr sz="1500" dirty="0">
                <a:latin typeface="Times New Roman"/>
                <a:cs typeface="Times New Roman"/>
              </a:rPr>
              <a:t>о</a:t>
            </a:r>
            <a:r>
              <a:rPr sz="1500" spc="-5" dirty="0">
                <a:latin typeface="Times New Roman"/>
                <a:cs typeface="Times New Roman"/>
              </a:rPr>
              <a:t>вк</a:t>
            </a:r>
            <a:r>
              <a:rPr sz="1500" dirty="0">
                <a:latin typeface="Times New Roman"/>
                <a:cs typeface="Times New Roman"/>
              </a:rPr>
              <a:t>и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006FC0"/>
                </a:solidFill>
                <a:latin typeface="Times New Roman"/>
                <a:cs typeface="Times New Roman"/>
              </a:rPr>
              <a:t>м</a:t>
            </a:r>
            <a:r>
              <a:rPr sz="1500" spc="-10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1500" spc="25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1500" spc="-30" dirty="0">
                <a:solidFill>
                  <a:srgbClr val="006FC0"/>
                </a:solidFill>
                <a:latin typeface="Times New Roman"/>
                <a:cs typeface="Times New Roman"/>
              </a:rPr>
              <a:t>а</a:t>
            </a:r>
            <a:r>
              <a:rPr sz="1500" spc="-5" dirty="0">
                <a:solidFill>
                  <a:srgbClr val="006FC0"/>
                </a:solidFill>
                <a:latin typeface="Times New Roman"/>
                <a:cs typeface="Times New Roman"/>
              </a:rPr>
              <a:t>п</a:t>
            </a:r>
            <a:r>
              <a:rPr sz="1500" spc="5" dirty="0">
                <a:solidFill>
                  <a:srgbClr val="006FC0"/>
                </a:solidFill>
                <a:latin typeface="Times New Roman"/>
                <a:cs typeface="Times New Roman"/>
              </a:rPr>
              <a:t>р</a:t>
            </a:r>
            <a:r>
              <a:rPr sz="1500" spc="-30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1500" dirty="0">
                <a:solidFill>
                  <a:srgbClr val="006FC0"/>
                </a:solidFill>
                <a:latin typeface="Times New Roman"/>
                <a:cs typeface="Times New Roman"/>
              </a:rPr>
              <a:t>дм</a:t>
            </a:r>
            <a:r>
              <a:rPr sz="1500" spc="-10" dirty="0">
                <a:solidFill>
                  <a:srgbClr val="006FC0"/>
                </a:solidFill>
                <a:latin typeface="Times New Roman"/>
                <a:cs typeface="Times New Roman"/>
              </a:rPr>
              <a:t>е</a:t>
            </a:r>
            <a:r>
              <a:rPr sz="1500" dirty="0">
                <a:solidFill>
                  <a:srgbClr val="006FC0"/>
                </a:solidFill>
                <a:latin typeface="Times New Roman"/>
                <a:cs typeface="Times New Roman"/>
              </a:rPr>
              <a:t>т</a:t>
            </a:r>
            <a:r>
              <a:rPr sz="1500" spc="-5" dirty="0">
                <a:solidFill>
                  <a:srgbClr val="006FC0"/>
                </a:solidFill>
                <a:latin typeface="Times New Roman"/>
                <a:cs typeface="Times New Roman"/>
              </a:rPr>
              <a:t>ных  </a:t>
            </a:r>
            <a:r>
              <a:rPr sz="1500" spc="-20" dirty="0">
                <a:solidFill>
                  <a:srgbClr val="006FC0"/>
                </a:solidFill>
                <a:latin typeface="Times New Roman"/>
                <a:cs typeface="Times New Roman"/>
              </a:rPr>
              <a:t>результатов</a:t>
            </a:r>
            <a:r>
              <a:rPr sz="1500" spc="-20" dirty="0">
                <a:latin typeface="Times New Roman"/>
                <a:cs typeface="Times New Roman"/>
              </a:rPr>
              <a:t>: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5" dirty="0">
                <a:latin typeface="Times New Roman"/>
                <a:cs typeface="Times New Roman"/>
              </a:rPr>
              <a:t>«находить…»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0" dirty="0">
                <a:latin typeface="Times New Roman"/>
                <a:cs typeface="Times New Roman"/>
              </a:rPr>
              <a:t>«выявлять…»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5" dirty="0">
                <a:latin typeface="Times New Roman"/>
                <a:cs typeface="Times New Roman"/>
              </a:rPr>
              <a:t>«устанавливать…»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0" dirty="0">
                <a:latin typeface="Times New Roman"/>
                <a:cs typeface="Times New Roman"/>
              </a:rPr>
              <a:t>«выбирать…»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0" dirty="0">
                <a:latin typeface="Times New Roman"/>
                <a:cs typeface="Times New Roman"/>
              </a:rPr>
              <a:t>Формулировки</a:t>
            </a:r>
            <a:r>
              <a:rPr sz="1500" spc="-55" dirty="0"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006FC0"/>
                </a:solidFill>
                <a:latin typeface="Times New Roman"/>
                <a:cs typeface="Times New Roman"/>
              </a:rPr>
              <a:t>предметных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-20" dirty="0">
                <a:solidFill>
                  <a:srgbClr val="006FC0"/>
                </a:solidFill>
                <a:latin typeface="Times New Roman"/>
                <a:cs typeface="Times New Roman"/>
              </a:rPr>
              <a:t>результатов</a:t>
            </a:r>
            <a:r>
              <a:rPr sz="1500" spc="-20" dirty="0">
                <a:latin typeface="Times New Roman"/>
                <a:cs typeface="Times New Roman"/>
              </a:rPr>
              <a:t>: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0" dirty="0">
                <a:latin typeface="Times New Roman"/>
                <a:cs typeface="Times New Roman"/>
              </a:rPr>
              <a:t>«осознавать…»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5" dirty="0">
                <a:latin typeface="Times New Roman"/>
                <a:cs typeface="Times New Roman"/>
              </a:rPr>
              <a:t>«понимать…»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0" dirty="0">
                <a:latin typeface="Times New Roman"/>
                <a:cs typeface="Times New Roman"/>
              </a:rPr>
              <a:t>«владеть…»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5" dirty="0">
                <a:latin typeface="Times New Roman"/>
                <a:cs typeface="Times New Roman"/>
              </a:rPr>
              <a:t>«использовать…»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785"/>
              </a:lnSpc>
            </a:pPr>
            <a:r>
              <a:rPr sz="1500" spc="-5" dirty="0">
                <a:latin typeface="Times New Roman"/>
                <a:cs typeface="Times New Roman"/>
              </a:rPr>
              <a:t>«приобретать</a:t>
            </a:r>
            <a:r>
              <a:rPr sz="1500" spc="-6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опыт…»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785"/>
              </a:lnSpc>
            </a:pPr>
            <a:r>
              <a:rPr sz="1500" spc="-10" dirty="0">
                <a:solidFill>
                  <a:srgbClr val="FF0000"/>
                </a:solidFill>
                <a:latin typeface="Times New Roman"/>
                <a:cs typeface="Times New Roman"/>
              </a:rPr>
              <a:t>Конкретизированы</a:t>
            </a:r>
            <a:r>
              <a:rPr sz="15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imes New Roman"/>
                <a:cs typeface="Times New Roman"/>
              </a:rPr>
              <a:t>по</a:t>
            </a:r>
            <a:r>
              <a:rPr sz="15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FF0000"/>
                </a:solidFill>
                <a:latin typeface="Times New Roman"/>
                <a:cs typeface="Times New Roman"/>
              </a:rPr>
              <a:t>годам </a:t>
            </a:r>
            <a:r>
              <a:rPr sz="1500" spc="-15" dirty="0">
                <a:solidFill>
                  <a:srgbClr val="FF0000"/>
                </a:solidFill>
                <a:latin typeface="Times New Roman"/>
                <a:cs typeface="Times New Roman"/>
              </a:rPr>
              <a:t>обучения</a:t>
            </a:r>
            <a:endParaRPr sz="1500">
              <a:latin typeface="Times New Roman"/>
              <a:cs typeface="Times New Roman"/>
            </a:endParaRPr>
          </a:p>
        </p:txBody>
      </p:sp>
      <p:pic>
        <p:nvPicPr>
          <p:cNvPr id="18" name="Picture 4">
            <a:extLst>
              <a:ext uri="{FF2B5EF4-FFF2-40B4-BE49-F238E27FC236}">
                <a16:creationId xmlns:a16="http://schemas.microsoft.com/office/drawing/2014/main" id="{D23A9DBB-BB35-A512-3A3A-C56F5F1F03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20" r="20682" b="4244"/>
          <a:stretch/>
        </p:blipFill>
        <p:spPr bwMode="auto">
          <a:xfrm>
            <a:off x="10301984" y="252282"/>
            <a:ext cx="1531621" cy="118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1397" y="54101"/>
            <a:ext cx="7192009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2521585" marR="5080" indent="-2508885">
              <a:lnSpc>
                <a:spcPts val="3460"/>
              </a:lnSpc>
              <a:spcBef>
                <a:spcPts val="535"/>
              </a:spcBef>
            </a:pPr>
            <a:r>
              <a:rPr b="0" spc="-15" dirty="0">
                <a:latin typeface="Times New Roman"/>
                <a:cs typeface="Times New Roman"/>
              </a:rPr>
              <a:t>ФГОС</a:t>
            </a:r>
            <a:r>
              <a:rPr b="0" dirty="0">
                <a:latin typeface="Times New Roman"/>
                <a:cs typeface="Times New Roman"/>
              </a:rPr>
              <a:t> –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spc="-20" dirty="0">
                <a:latin typeface="Times New Roman"/>
                <a:cs typeface="Times New Roman"/>
              </a:rPr>
              <a:t>ключевой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spc="-20" dirty="0">
                <a:latin typeface="Times New Roman"/>
                <a:cs typeface="Times New Roman"/>
              </a:rPr>
              <a:t>регулятор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содержания </a:t>
            </a:r>
            <a:r>
              <a:rPr b="0" spc="-78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образования</a:t>
            </a:r>
          </a:p>
        </p:txBody>
      </p:sp>
      <p:sp>
        <p:nvSpPr>
          <p:cNvPr id="3" name="object 3"/>
          <p:cNvSpPr/>
          <p:nvPr/>
        </p:nvSpPr>
        <p:spPr>
          <a:xfrm>
            <a:off x="838200" y="1825751"/>
            <a:ext cx="5257800" cy="2176780"/>
          </a:xfrm>
          <a:custGeom>
            <a:avLst/>
            <a:gdLst/>
            <a:ahLst/>
            <a:cxnLst/>
            <a:rect l="l" t="t" r="r" b="b"/>
            <a:pathLst>
              <a:path w="5257800" h="2176779">
                <a:moveTo>
                  <a:pt x="5257800" y="0"/>
                </a:moveTo>
                <a:lnTo>
                  <a:pt x="362724" y="0"/>
                </a:lnTo>
                <a:lnTo>
                  <a:pt x="313504" y="3311"/>
                </a:lnTo>
                <a:lnTo>
                  <a:pt x="266297" y="12959"/>
                </a:lnTo>
                <a:lnTo>
                  <a:pt x="221534" y="28509"/>
                </a:lnTo>
                <a:lnTo>
                  <a:pt x="179649" y="49530"/>
                </a:lnTo>
                <a:lnTo>
                  <a:pt x="141073" y="75588"/>
                </a:lnTo>
                <a:lnTo>
                  <a:pt x="106238" y="106251"/>
                </a:lnTo>
                <a:lnTo>
                  <a:pt x="75577" y="141087"/>
                </a:lnTo>
                <a:lnTo>
                  <a:pt x="49522" y="179662"/>
                </a:lnTo>
                <a:lnTo>
                  <a:pt x="28504" y="221545"/>
                </a:lnTo>
                <a:lnTo>
                  <a:pt x="12956" y="266303"/>
                </a:lnTo>
                <a:lnTo>
                  <a:pt x="3311" y="313502"/>
                </a:lnTo>
                <a:lnTo>
                  <a:pt x="0" y="362712"/>
                </a:lnTo>
                <a:lnTo>
                  <a:pt x="0" y="2176272"/>
                </a:lnTo>
                <a:lnTo>
                  <a:pt x="5257800" y="2176272"/>
                </a:lnTo>
                <a:lnTo>
                  <a:pt x="525780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83689" y="2020925"/>
            <a:ext cx="2765425" cy="1083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92759" marR="5080" indent="-480059">
              <a:lnSpc>
                <a:spcPct val="119700"/>
              </a:lnSpc>
              <a:spcBef>
                <a:spcPts val="95"/>
              </a:spcBef>
            </a:pP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Образовательные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программы</a:t>
            </a:r>
            <a:endParaRPr sz="29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089650" y="1819401"/>
            <a:ext cx="5270500" cy="2189480"/>
            <a:chOff x="6089650" y="1819401"/>
            <a:chExt cx="5270500" cy="2189480"/>
          </a:xfrm>
        </p:grpSpPr>
        <p:sp>
          <p:nvSpPr>
            <p:cNvPr id="6" name="object 6"/>
            <p:cNvSpPr/>
            <p:nvPr/>
          </p:nvSpPr>
          <p:spPr>
            <a:xfrm>
              <a:off x="6096000" y="1825751"/>
              <a:ext cx="5257800" cy="2176780"/>
            </a:xfrm>
            <a:custGeom>
              <a:avLst/>
              <a:gdLst/>
              <a:ahLst/>
              <a:cxnLst/>
              <a:rect l="l" t="t" r="r" b="b"/>
              <a:pathLst>
                <a:path w="5257800" h="2176779">
                  <a:moveTo>
                    <a:pt x="4895088" y="0"/>
                  </a:moveTo>
                  <a:lnTo>
                    <a:pt x="0" y="0"/>
                  </a:lnTo>
                  <a:lnTo>
                    <a:pt x="0" y="2176272"/>
                  </a:lnTo>
                  <a:lnTo>
                    <a:pt x="5257800" y="2176272"/>
                  </a:lnTo>
                  <a:lnTo>
                    <a:pt x="5257800" y="362712"/>
                  </a:lnTo>
                  <a:lnTo>
                    <a:pt x="5254488" y="313502"/>
                  </a:lnTo>
                  <a:lnTo>
                    <a:pt x="5244840" y="266303"/>
                  </a:lnTo>
                  <a:lnTo>
                    <a:pt x="5229290" y="221545"/>
                  </a:lnTo>
                  <a:lnTo>
                    <a:pt x="5208270" y="179662"/>
                  </a:lnTo>
                  <a:lnTo>
                    <a:pt x="5182211" y="141087"/>
                  </a:lnTo>
                  <a:lnTo>
                    <a:pt x="5151548" y="106251"/>
                  </a:lnTo>
                  <a:lnTo>
                    <a:pt x="5116712" y="75588"/>
                  </a:lnTo>
                  <a:lnTo>
                    <a:pt x="5078137" y="49529"/>
                  </a:lnTo>
                  <a:lnTo>
                    <a:pt x="5036254" y="28509"/>
                  </a:lnTo>
                  <a:lnTo>
                    <a:pt x="4991496" y="12959"/>
                  </a:lnTo>
                  <a:lnTo>
                    <a:pt x="4944297" y="3311"/>
                  </a:lnTo>
                  <a:lnTo>
                    <a:pt x="4895088" y="0"/>
                  </a:lnTo>
                  <a:close/>
                </a:path>
              </a:pathLst>
            </a:custGeom>
            <a:solidFill>
              <a:srgbClr val="43BD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096000" y="1825751"/>
              <a:ext cx="5257800" cy="2176780"/>
            </a:xfrm>
            <a:custGeom>
              <a:avLst/>
              <a:gdLst/>
              <a:ahLst/>
              <a:cxnLst/>
              <a:rect l="l" t="t" r="r" b="b"/>
              <a:pathLst>
                <a:path w="5257800" h="2176779">
                  <a:moveTo>
                    <a:pt x="0" y="0"/>
                  </a:moveTo>
                  <a:lnTo>
                    <a:pt x="4895088" y="0"/>
                  </a:lnTo>
                  <a:lnTo>
                    <a:pt x="4944297" y="3311"/>
                  </a:lnTo>
                  <a:lnTo>
                    <a:pt x="4991496" y="12959"/>
                  </a:lnTo>
                  <a:lnTo>
                    <a:pt x="5036254" y="28509"/>
                  </a:lnTo>
                  <a:lnTo>
                    <a:pt x="5078137" y="49529"/>
                  </a:lnTo>
                  <a:lnTo>
                    <a:pt x="5116712" y="75588"/>
                  </a:lnTo>
                  <a:lnTo>
                    <a:pt x="5151548" y="106251"/>
                  </a:lnTo>
                  <a:lnTo>
                    <a:pt x="5182211" y="141087"/>
                  </a:lnTo>
                  <a:lnTo>
                    <a:pt x="5208270" y="179662"/>
                  </a:lnTo>
                  <a:lnTo>
                    <a:pt x="5229290" y="221545"/>
                  </a:lnTo>
                  <a:lnTo>
                    <a:pt x="5244840" y="266303"/>
                  </a:lnTo>
                  <a:lnTo>
                    <a:pt x="5254488" y="313502"/>
                  </a:lnTo>
                  <a:lnTo>
                    <a:pt x="5257800" y="362712"/>
                  </a:lnTo>
                  <a:lnTo>
                    <a:pt x="5257800" y="2176272"/>
                  </a:lnTo>
                  <a:lnTo>
                    <a:pt x="0" y="2176272"/>
                  </a:lnTo>
                  <a:lnTo>
                    <a:pt x="0" y="0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98819" y="1969389"/>
            <a:ext cx="4858385" cy="127063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2700" marR="5080" indent="617220">
              <a:lnSpc>
                <a:spcPts val="3100"/>
              </a:lnSpc>
              <a:spcBef>
                <a:spcPts val="62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Учебно-методические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издания</a:t>
            </a:r>
            <a:r>
              <a:rPr sz="30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(учебники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учебные</a:t>
            </a:r>
            <a:endParaRPr sz="3000">
              <a:latin typeface="Times New Roman"/>
              <a:cs typeface="Times New Roman"/>
            </a:endParaRPr>
          </a:p>
          <a:p>
            <a:pPr marL="1695450">
              <a:lnSpc>
                <a:spcPts val="3085"/>
              </a:lnSpc>
            </a:pP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пособия)</a:t>
            </a:r>
            <a:endParaRPr sz="30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831850" y="3995673"/>
            <a:ext cx="5270500" cy="2187575"/>
            <a:chOff x="831850" y="3995673"/>
            <a:chExt cx="5270500" cy="2187575"/>
          </a:xfrm>
        </p:grpSpPr>
        <p:sp>
          <p:nvSpPr>
            <p:cNvPr id="10" name="object 10"/>
            <p:cNvSpPr/>
            <p:nvPr/>
          </p:nvSpPr>
          <p:spPr>
            <a:xfrm>
              <a:off x="838200" y="4002023"/>
              <a:ext cx="5257800" cy="2174875"/>
            </a:xfrm>
            <a:custGeom>
              <a:avLst/>
              <a:gdLst/>
              <a:ahLst/>
              <a:cxnLst/>
              <a:rect l="l" t="t" r="r" b="b"/>
              <a:pathLst>
                <a:path w="5257800" h="2174875">
                  <a:moveTo>
                    <a:pt x="5257800" y="0"/>
                  </a:moveTo>
                  <a:lnTo>
                    <a:pt x="0" y="0"/>
                  </a:lnTo>
                  <a:lnTo>
                    <a:pt x="0" y="1812289"/>
                  </a:lnTo>
                  <a:lnTo>
                    <a:pt x="3308" y="1861472"/>
                  </a:lnTo>
                  <a:lnTo>
                    <a:pt x="12947" y="1908644"/>
                  </a:lnTo>
                  <a:lnTo>
                    <a:pt x="28484" y="1953373"/>
                  </a:lnTo>
                  <a:lnTo>
                    <a:pt x="49486" y="1995228"/>
                  </a:lnTo>
                  <a:lnTo>
                    <a:pt x="75523" y="2033776"/>
                  </a:lnTo>
                  <a:lnTo>
                    <a:pt x="106162" y="2068585"/>
                  </a:lnTo>
                  <a:lnTo>
                    <a:pt x="140971" y="2099224"/>
                  </a:lnTo>
                  <a:lnTo>
                    <a:pt x="179519" y="2125261"/>
                  </a:lnTo>
                  <a:lnTo>
                    <a:pt x="221374" y="2146263"/>
                  </a:lnTo>
                  <a:lnTo>
                    <a:pt x="266103" y="2161800"/>
                  </a:lnTo>
                  <a:lnTo>
                    <a:pt x="313275" y="2171439"/>
                  </a:lnTo>
                  <a:lnTo>
                    <a:pt x="362458" y="2174748"/>
                  </a:lnTo>
                  <a:lnTo>
                    <a:pt x="5257800" y="2174748"/>
                  </a:lnTo>
                  <a:lnTo>
                    <a:pt x="5257800" y="0"/>
                  </a:lnTo>
                  <a:close/>
                </a:path>
              </a:pathLst>
            </a:custGeom>
            <a:solidFill>
              <a:srgbClr val="45B6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38200" y="4002023"/>
              <a:ext cx="5257800" cy="2174875"/>
            </a:xfrm>
            <a:custGeom>
              <a:avLst/>
              <a:gdLst/>
              <a:ahLst/>
              <a:cxnLst/>
              <a:rect l="l" t="t" r="r" b="b"/>
              <a:pathLst>
                <a:path w="5257800" h="2174875">
                  <a:moveTo>
                    <a:pt x="5257800" y="2174748"/>
                  </a:moveTo>
                  <a:lnTo>
                    <a:pt x="362458" y="2174748"/>
                  </a:lnTo>
                  <a:lnTo>
                    <a:pt x="313275" y="2171439"/>
                  </a:lnTo>
                  <a:lnTo>
                    <a:pt x="266103" y="2161800"/>
                  </a:lnTo>
                  <a:lnTo>
                    <a:pt x="221374" y="2146263"/>
                  </a:lnTo>
                  <a:lnTo>
                    <a:pt x="179519" y="2125261"/>
                  </a:lnTo>
                  <a:lnTo>
                    <a:pt x="140971" y="2099224"/>
                  </a:lnTo>
                  <a:lnTo>
                    <a:pt x="106162" y="2068585"/>
                  </a:lnTo>
                  <a:lnTo>
                    <a:pt x="75523" y="2033776"/>
                  </a:lnTo>
                  <a:lnTo>
                    <a:pt x="49486" y="1995228"/>
                  </a:lnTo>
                  <a:lnTo>
                    <a:pt x="28484" y="1953373"/>
                  </a:lnTo>
                  <a:lnTo>
                    <a:pt x="12947" y="1908644"/>
                  </a:lnTo>
                  <a:lnTo>
                    <a:pt x="3308" y="1861472"/>
                  </a:lnTo>
                  <a:lnTo>
                    <a:pt x="0" y="1812289"/>
                  </a:lnTo>
                  <a:lnTo>
                    <a:pt x="0" y="0"/>
                  </a:lnTo>
                  <a:lnTo>
                    <a:pt x="5257800" y="0"/>
                  </a:lnTo>
                  <a:lnTo>
                    <a:pt x="5257800" y="2174748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217777" y="4710810"/>
            <a:ext cx="4495165" cy="123063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065" marR="5080" indent="5080" algn="ctr">
              <a:lnSpc>
                <a:spcPct val="86200"/>
              </a:lnSpc>
              <a:spcBef>
                <a:spcPts val="585"/>
              </a:spcBef>
            </a:pP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Контрольно-измерительные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материалы</a:t>
            </a:r>
            <a:r>
              <a:rPr sz="29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процедур</a:t>
            </a:r>
            <a:r>
              <a:rPr sz="29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оценки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качества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образования</a:t>
            </a:r>
            <a:endParaRPr sz="2900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089650" y="3995673"/>
            <a:ext cx="5270500" cy="2187575"/>
            <a:chOff x="6089650" y="3995673"/>
            <a:chExt cx="5270500" cy="2187575"/>
          </a:xfrm>
        </p:grpSpPr>
        <p:sp>
          <p:nvSpPr>
            <p:cNvPr id="14" name="object 14"/>
            <p:cNvSpPr/>
            <p:nvPr/>
          </p:nvSpPr>
          <p:spPr>
            <a:xfrm>
              <a:off x="6096000" y="4002023"/>
              <a:ext cx="5257800" cy="2174875"/>
            </a:xfrm>
            <a:custGeom>
              <a:avLst/>
              <a:gdLst/>
              <a:ahLst/>
              <a:cxnLst/>
              <a:rect l="l" t="t" r="r" b="b"/>
              <a:pathLst>
                <a:path w="5257800" h="2174875">
                  <a:moveTo>
                    <a:pt x="5257800" y="0"/>
                  </a:moveTo>
                  <a:lnTo>
                    <a:pt x="0" y="0"/>
                  </a:lnTo>
                  <a:lnTo>
                    <a:pt x="0" y="2174748"/>
                  </a:lnTo>
                  <a:lnTo>
                    <a:pt x="4895342" y="2174748"/>
                  </a:lnTo>
                  <a:lnTo>
                    <a:pt x="4944519" y="2171439"/>
                  </a:lnTo>
                  <a:lnTo>
                    <a:pt x="4991687" y="2161800"/>
                  </a:lnTo>
                  <a:lnTo>
                    <a:pt x="5036415" y="2146263"/>
                  </a:lnTo>
                  <a:lnTo>
                    <a:pt x="5078269" y="2125261"/>
                  </a:lnTo>
                  <a:lnTo>
                    <a:pt x="5116817" y="2099224"/>
                  </a:lnTo>
                  <a:lnTo>
                    <a:pt x="5151627" y="2068585"/>
                  </a:lnTo>
                  <a:lnTo>
                    <a:pt x="5182268" y="2033776"/>
                  </a:lnTo>
                  <a:lnTo>
                    <a:pt x="5208307" y="1995228"/>
                  </a:lnTo>
                  <a:lnTo>
                    <a:pt x="5229312" y="1953373"/>
                  </a:lnTo>
                  <a:lnTo>
                    <a:pt x="5244850" y="1908644"/>
                  </a:lnTo>
                  <a:lnTo>
                    <a:pt x="5254490" y="1861472"/>
                  </a:lnTo>
                  <a:lnTo>
                    <a:pt x="5257800" y="1812289"/>
                  </a:lnTo>
                  <a:lnTo>
                    <a:pt x="5257800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096000" y="4002023"/>
              <a:ext cx="5257800" cy="2174875"/>
            </a:xfrm>
            <a:custGeom>
              <a:avLst/>
              <a:gdLst/>
              <a:ahLst/>
              <a:cxnLst/>
              <a:rect l="l" t="t" r="r" b="b"/>
              <a:pathLst>
                <a:path w="5257800" h="2174875">
                  <a:moveTo>
                    <a:pt x="5257800" y="0"/>
                  </a:moveTo>
                  <a:lnTo>
                    <a:pt x="5257800" y="1812289"/>
                  </a:lnTo>
                  <a:lnTo>
                    <a:pt x="5254490" y="1861472"/>
                  </a:lnTo>
                  <a:lnTo>
                    <a:pt x="5244850" y="1908644"/>
                  </a:lnTo>
                  <a:lnTo>
                    <a:pt x="5229312" y="1953373"/>
                  </a:lnTo>
                  <a:lnTo>
                    <a:pt x="5208307" y="1995228"/>
                  </a:lnTo>
                  <a:lnTo>
                    <a:pt x="5182268" y="2033776"/>
                  </a:lnTo>
                  <a:lnTo>
                    <a:pt x="5151627" y="2068585"/>
                  </a:lnTo>
                  <a:lnTo>
                    <a:pt x="5116817" y="2099224"/>
                  </a:lnTo>
                  <a:lnTo>
                    <a:pt x="5078269" y="2125261"/>
                  </a:lnTo>
                  <a:lnTo>
                    <a:pt x="5036415" y="2146263"/>
                  </a:lnTo>
                  <a:lnTo>
                    <a:pt x="4991687" y="2161800"/>
                  </a:lnTo>
                  <a:lnTo>
                    <a:pt x="4944519" y="2171439"/>
                  </a:lnTo>
                  <a:lnTo>
                    <a:pt x="4895342" y="2174748"/>
                  </a:lnTo>
                  <a:lnTo>
                    <a:pt x="0" y="2174748"/>
                  </a:lnTo>
                  <a:lnTo>
                    <a:pt x="0" y="0"/>
                  </a:lnTo>
                  <a:lnTo>
                    <a:pt x="5257800" y="0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372605" y="4680330"/>
            <a:ext cx="4704715" cy="127762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marR="5080" algn="ctr">
              <a:lnSpc>
                <a:spcPct val="91500"/>
              </a:lnSpc>
              <a:spcBef>
                <a:spcPts val="400"/>
              </a:spcBef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Программы</a:t>
            </a:r>
            <a:r>
              <a:rPr sz="2900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5" dirty="0">
                <a:solidFill>
                  <a:srgbClr val="FFFFFF"/>
                </a:solidFill>
                <a:latin typeface="Calibri"/>
                <a:cs typeface="Calibri"/>
              </a:rPr>
              <a:t>дополнительного </a:t>
            </a:r>
            <a:r>
              <a:rPr sz="2900" spc="-6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Calibri"/>
                <a:cs typeface="Calibri"/>
              </a:rPr>
              <a:t>профессионального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Calibri"/>
                <a:cs typeface="Calibri"/>
              </a:rPr>
              <a:t>образования</a:t>
            </a:r>
            <a:endParaRPr sz="290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512564" y="3451859"/>
            <a:ext cx="3167380" cy="1099185"/>
            <a:chOff x="4512564" y="3451859"/>
            <a:chExt cx="3167380" cy="1099185"/>
          </a:xfrm>
        </p:grpSpPr>
        <p:sp>
          <p:nvSpPr>
            <p:cNvPr id="18" name="object 18"/>
            <p:cNvSpPr/>
            <p:nvPr/>
          </p:nvSpPr>
          <p:spPr>
            <a:xfrm>
              <a:off x="4518660" y="3457955"/>
              <a:ext cx="3154680" cy="1087120"/>
            </a:xfrm>
            <a:custGeom>
              <a:avLst/>
              <a:gdLst/>
              <a:ahLst/>
              <a:cxnLst/>
              <a:rect l="l" t="t" r="r" b="b"/>
              <a:pathLst>
                <a:path w="3154679" h="1087120">
                  <a:moveTo>
                    <a:pt x="2973578" y="0"/>
                  </a:moveTo>
                  <a:lnTo>
                    <a:pt x="181101" y="0"/>
                  </a:lnTo>
                  <a:lnTo>
                    <a:pt x="132938" y="6465"/>
                  </a:lnTo>
                  <a:lnTo>
                    <a:pt x="89671" y="24713"/>
                  </a:lnTo>
                  <a:lnTo>
                    <a:pt x="53022" y="53022"/>
                  </a:lnTo>
                  <a:lnTo>
                    <a:pt x="24713" y="89671"/>
                  </a:lnTo>
                  <a:lnTo>
                    <a:pt x="6465" y="132938"/>
                  </a:lnTo>
                  <a:lnTo>
                    <a:pt x="0" y="181102"/>
                  </a:lnTo>
                  <a:lnTo>
                    <a:pt x="0" y="905510"/>
                  </a:lnTo>
                  <a:lnTo>
                    <a:pt x="6465" y="953673"/>
                  </a:lnTo>
                  <a:lnTo>
                    <a:pt x="24713" y="996940"/>
                  </a:lnTo>
                  <a:lnTo>
                    <a:pt x="53022" y="1033589"/>
                  </a:lnTo>
                  <a:lnTo>
                    <a:pt x="89671" y="1061898"/>
                  </a:lnTo>
                  <a:lnTo>
                    <a:pt x="132938" y="1080146"/>
                  </a:lnTo>
                  <a:lnTo>
                    <a:pt x="181101" y="1086612"/>
                  </a:lnTo>
                  <a:lnTo>
                    <a:pt x="2973578" y="1086612"/>
                  </a:lnTo>
                  <a:lnTo>
                    <a:pt x="3021741" y="1080146"/>
                  </a:lnTo>
                  <a:lnTo>
                    <a:pt x="3065008" y="1061898"/>
                  </a:lnTo>
                  <a:lnTo>
                    <a:pt x="3101657" y="1033589"/>
                  </a:lnTo>
                  <a:lnTo>
                    <a:pt x="3129966" y="996940"/>
                  </a:lnTo>
                  <a:lnTo>
                    <a:pt x="3148214" y="953673"/>
                  </a:lnTo>
                  <a:lnTo>
                    <a:pt x="3154680" y="905510"/>
                  </a:lnTo>
                  <a:lnTo>
                    <a:pt x="3154680" y="181102"/>
                  </a:lnTo>
                  <a:lnTo>
                    <a:pt x="3148214" y="132938"/>
                  </a:lnTo>
                  <a:lnTo>
                    <a:pt x="3129966" y="89671"/>
                  </a:lnTo>
                  <a:lnTo>
                    <a:pt x="3101657" y="53022"/>
                  </a:lnTo>
                  <a:lnTo>
                    <a:pt x="3065008" y="24713"/>
                  </a:lnTo>
                  <a:lnTo>
                    <a:pt x="3021741" y="6465"/>
                  </a:lnTo>
                  <a:lnTo>
                    <a:pt x="2973578" y="0"/>
                  </a:lnTo>
                  <a:close/>
                </a:path>
              </a:pathLst>
            </a:custGeom>
            <a:solidFill>
              <a:srgbClr val="CFD4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518660" y="3457955"/>
              <a:ext cx="3154680" cy="1087120"/>
            </a:xfrm>
            <a:custGeom>
              <a:avLst/>
              <a:gdLst/>
              <a:ahLst/>
              <a:cxnLst/>
              <a:rect l="l" t="t" r="r" b="b"/>
              <a:pathLst>
                <a:path w="3154679" h="1087120">
                  <a:moveTo>
                    <a:pt x="0" y="181102"/>
                  </a:moveTo>
                  <a:lnTo>
                    <a:pt x="6465" y="132938"/>
                  </a:lnTo>
                  <a:lnTo>
                    <a:pt x="24713" y="89671"/>
                  </a:lnTo>
                  <a:lnTo>
                    <a:pt x="53022" y="53022"/>
                  </a:lnTo>
                  <a:lnTo>
                    <a:pt x="89671" y="24713"/>
                  </a:lnTo>
                  <a:lnTo>
                    <a:pt x="132938" y="6465"/>
                  </a:lnTo>
                  <a:lnTo>
                    <a:pt x="181101" y="0"/>
                  </a:lnTo>
                  <a:lnTo>
                    <a:pt x="2973578" y="0"/>
                  </a:lnTo>
                  <a:lnTo>
                    <a:pt x="3021741" y="6465"/>
                  </a:lnTo>
                  <a:lnTo>
                    <a:pt x="3065008" y="24713"/>
                  </a:lnTo>
                  <a:lnTo>
                    <a:pt x="3101657" y="53022"/>
                  </a:lnTo>
                  <a:lnTo>
                    <a:pt x="3129966" y="89671"/>
                  </a:lnTo>
                  <a:lnTo>
                    <a:pt x="3148214" y="132938"/>
                  </a:lnTo>
                  <a:lnTo>
                    <a:pt x="3154680" y="181102"/>
                  </a:lnTo>
                  <a:lnTo>
                    <a:pt x="3154680" y="905510"/>
                  </a:lnTo>
                  <a:lnTo>
                    <a:pt x="3148214" y="953673"/>
                  </a:lnTo>
                  <a:lnTo>
                    <a:pt x="3129966" y="996940"/>
                  </a:lnTo>
                  <a:lnTo>
                    <a:pt x="3101657" y="1033589"/>
                  </a:lnTo>
                  <a:lnTo>
                    <a:pt x="3065008" y="1061898"/>
                  </a:lnTo>
                  <a:lnTo>
                    <a:pt x="3021741" y="1080146"/>
                  </a:lnTo>
                  <a:lnTo>
                    <a:pt x="2973578" y="1086612"/>
                  </a:lnTo>
                  <a:lnTo>
                    <a:pt x="181101" y="1086612"/>
                  </a:lnTo>
                  <a:lnTo>
                    <a:pt x="132938" y="1080146"/>
                  </a:lnTo>
                  <a:lnTo>
                    <a:pt x="89671" y="1061898"/>
                  </a:lnTo>
                  <a:lnTo>
                    <a:pt x="53022" y="1033589"/>
                  </a:lnTo>
                  <a:lnTo>
                    <a:pt x="24713" y="996940"/>
                  </a:lnTo>
                  <a:lnTo>
                    <a:pt x="6465" y="953673"/>
                  </a:lnTo>
                  <a:lnTo>
                    <a:pt x="0" y="905510"/>
                  </a:lnTo>
                  <a:lnTo>
                    <a:pt x="0" y="181102"/>
                  </a:lnTo>
                  <a:close/>
                </a:path>
              </a:pathLst>
            </a:custGeom>
            <a:ln w="121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5577078" y="3732021"/>
            <a:ext cx="1038225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spc="-5" dirty="0">
                <a:latin typeface="Times New Roman"/>
                <a:cs typeface="Times New Roman"/>
              </a:rPr>
              <a:t>Ф</a:t>
            </a:r>
            <a:r>
              <a:rPr sz="2900" spc="-75" dirty="0">
                <a:latin typeface="Times New Roman"/>
                <a:cs typeface="Times New Roman"/>
              </a:rPr>
              <a:t>Г</a:t>
            </a:r>
            <a:r>
              <a:rPr sz="2900" spc="35" dirty="0">
                <a:latin typeface="Times New Roman"/>
                <a:cs typeface="Times New Roman"/>
              </a:rPr>
              <a:t>О</a:t>
            </a:r>
            <a:r>
              <a:rPr sz="2900" dirty="0">
                <a:latin typeface="Times New Roman"/>
                <a:cs typeface="Times New Roman"/>
              </a:rPr>
              <a:t>С</a:t>
            </a:r>
            <a:endParaRPr sz="2900">
              <a:latin typeface="Times New Roman"/>
              <a:cs typeface="Times New Roman"/>
            </a:endParaRPr>
          </a:p>
        </p:txBody>
      </p:sp>
      <p:pic>
        <p:nvPicPr>
          <p:cNvPr id="23" name="Picture 4">
            <a:extLst>
              <a:ext uri="{FF2B5EF4-FFF2-40B4-BE49-F238E27FC236}">
                <a16:creationId xmlns:a16="http://schemas.microsoft.com/office/drawing/2014/main" id="{D1A88BE4-7C0F-5E3E-D41C-7D8C40A282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20" r="20682" b="4244"/>
          <a:stretch/>
        </p:blipFill>
        <p:spPr bwMode="auto">
          <a:xfrm>
            <a:off x="10311509" y="306076"/>
            <a:ext cx="1531621" cy="118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49572" y="0"/>
            <a:ext cx="4819882" cy="500176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83540" y="693801"/>
            <a:ext cx="296037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99720" algn="l"/>
              </a:tabLst>
            </a:pPr>
            <a:r>
              <a:rPr sz="24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Непостоянство;</a:t>
            </a:r>
            <a:endParaRPr sz="24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4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Неопределенность;</a:t>
            </a:r>
            <a:endParaRPr sz="24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4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Сложность;</a:t>
            </a:r>
            <a:endParaRPr sz="24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4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Неоднозначность.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9106" y="5346293"/>
            <a:ext cx="1033081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42.2. </a:t>
            </a:r>
            <a:r>
              <a:rPr sz="2800" b="1" spc="-10" dirty="0">
                <a:latin typeface="Times New Roman"/>
                <a:cs typeface="Times New Roman"/>
              </a:rPr>
              <a:t>Личностные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35" dirty="0">
                <a:latin typeface="Times New Roman"/>
                <a:cs typeface="Times New Roman"/>
              </a:rPr>
              <a:t>результаты</a:t>
            </a:r>
            <a:r>
              <a:rPr sz="2800" b="1" spc="1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обучения.</a:t>
            </a:r>
            <a:r>
              <a:rPr sz="2800" b="1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Адаптация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обучающихся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к </a:t>
            </a:r>
            <a:r>
              <a:rPr sz="2800" spc="-15" dirty="0">
                <a:latin typeface="Times New Roman"/>
                <a:cs typeface="Times New Roman"/>
              </a:rPr>
              <a:t>изменяющимся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условиям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окружающей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среды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322C6E87-8680-3BB8-DD9E-1C2BC90238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20" r="20682" b="4244"/>
          <a:stretch/>
        </p:blipFill>
        <p:spPr bwMode="auto">
          <a:xfrm>
            <a:off x="10279379" y="648025"/>
            <a:ext cx="1531621" cy="118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83578" y="520954"/>
            <a:ext cx="5600700" cy="480568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2384" marR="8890" indent="650875" algn="r">
              <a:lnSpc>
                <a:spcPct val="90000"/>
              </a:lnSpc>
              <a:spcBef>
                <a:spcPts val="430"/>
              </a:spcBef>
            </a:pPr>
            <a:r>
              <a:rPr sz="2800" spc="-15" dirty="0">
                <a:latin typeface="Times New Roman"/>
                <a:cs typeface="Times New Roman"/>
              </a:rPr>
              <a:t>«Преподавание </a:t>
            </a:r>
            <a:r>
              <a:rPr sz="2800" dirty="0">
                <a:latin typeface="Times New Roman"/>
                <a:cs typeface="Times New Roman"/>
              </a:rPr>
              <a:t>обществознания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ведется в 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социально-открытом 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образовательном 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пространстве </a:t>
            </a:r>
            <a:r>
              <a:rPr sz="2800" spc="-5" dirty="0">
                <a:latin typeface="Times New Roman"/>
                <a:cs typeface="Times New Roman"/>
              </a:rPr>
              <a:t>в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условиях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неизбежных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противоречий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между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ценностными</a:t>
            </a:r>
            <a:r>
              <a:rPr sz="2800" b="1" spc="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установками </a:t>
            </a:r>
            <a:r>
              <a:rPr sz="28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транслируемыми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разными</a:t>
            </a:r>
            <a:endParaRPr sz="2800">
              <a:latin typeface="Times New Roman"/>
              <a:cs typeface="Times New Roman"/>
            </a:endParaRPr>
          </a:p>
          <a:p>
            <a:pPr marL="169545" marR="11430" indent="1383665" algn="r">
              <a:lnSpc>
                <a:spcPts val="3020"/>
              </a:lnSpc>
              <a:spcBef>
                <a:spcPts val="50"/>
              </a:spcBef>
            </a:pPr>
            <a:r>
              <a:rPr sz="2800" spc="-25" dirty="0">
                <a:latin typeface="Times New Roman"/>
                <a:cs typeface="Times New Roman"/>
              </a:rPr>
              <a:t>субъектами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социализации.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Необходимо,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чтобы </a:t>
            </a:r>
            <a:r>
              <a:rPr sz="2800" spc="5" dirty="0">
                <a:latin typeface="Times New Roman"/>
                <a:cs typeface="Times New Roman"/>
              </a:rPr>
              <a:t>ценности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стали</a:t>
            </a:r>
            <a:endParaRPr sz="2800">
              <a:latin typeface="Times New Roman"/>
              <a:cs typeface="Times New Roman"/>
            </a:endParaRPr>
          </a:p>
          <a:p>
            <a:pPr marR="9525" algn="r">
              <a:lnSpc>
                <a:spcPts val="2985"/>
              </a:lnSpc>
            </a:pPr>
            <a:r>
              <a:rPr sz="2800" spc="5" dirty="0">
                <a:latin typeface="Times New Roman"/>
                <a:cs typeface="Times New Roman"/>
              </a:rPr>
              <a:t>основой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для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поведения»</a:t>
            </a:r>
            <a:endParaRPr sz="2800">
              <a:latin typeface="Times New Roman"/>
              <a:cs typeface="Times New Roman"/>
            </a:endParaRPr>
          </a:p>
          <a:p>
            <a:pPr marL="384175" marR="5080" indent="-372110" algn="r">
              <a:lnSpc>
                <a:spcPts val="3020"/>
              </a:lnSpc>
              <a:spcBef>
                <a:spcPts val="1055"/>
              </a:spcBef>
            </a:pPr>
            <a:r>
              <a:rPr sz="2800" i="1" spc="-5" dirty="0">
                <a:latin typeface="Times New Roman"/>
                <a:cs typeface="Times New Roman"/>
              </a:rPr>
              <a:t>Брызгалина</a:t>
            </a:r>
            <a:r>
              <a:rPr sz="2800" i="1" spc="-1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Е.В.,</a:t>
            </a:r>
            <a:r>
              <a:rPr sz="2800" i="1" spc="2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к.ф.н.,</a:t>
            </a:r>
            <a:r>
              <a:rPr sz="2800" i="1" spc="5" dirty="0">
                <a:latin typeface="Times New Roman"/>
                <a:cs typeface="Times New Roman"/>
              </a:rPr>
              <a:t> </a:t>
            </a:r>
            <a:r>
              <a:rPr sz="2800" i="1" spc="15" dirty="0">
                <a:latin typeface="Times New Roman"/>
                <a:cs typeface="Times New Roman"/>
              </a:rPr>
              <a:t>доцент,</a:t>
            </a:r>
            <a:r>
              <a:rPr sz="2800" i="1" spc="-5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Times New Roman"/>
                <a:cs typeface="Times New Roman"/>
              </a:rPr>
              <a:t>зав. </a:t>
            </a:r>
            <a:r>
              <a:rPr sz="2800" i="1" spc="-68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Times New Roman"/>
                <a:cs typeface="Times New Roman"/>
              </a:rPr>
              <a:t>кафедрой</a:t>
            </a:r>
            <a:r>
              <a:rPr sz="2800" i="1" spc="-15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Times New Roman"/>
                <a:cs typeface="Times New Roman"/>
              </a:rPr>
              <a:t>философии</a:t>
            </a:r>
            <a:r>
              <a:rPr sz="2800" i="1" spc="-5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Times New Roman"/>
                <a:cs typeface="Times New Roman"/>
              </a:rPr>
              <a:t>образования</a:t>
            </a:r>
            <a:endParaRPr sz="2800">
              <a:latin typeface="Times New Roman"/>
              <a:cs typeface="Times New Roman"/>
            </a:endParaRPr>
          </a:p>
          <a:p>
            <a:pPr marR="9525" algn="r">
              <a:lnSpc>
                <a:spcPts val="2985"/>
              </a:lnSpc>
            </a:pPr>
            <a:r>
              <a:rPr sz="2800" i="1" spc="-5" dirty="0">
                <a:latin typeface="Times New Roman"/>
                <a:cs typeface="Times New Roman"/>
              </a:rPr>
              <a:t>МГУ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1687" y="542544"/>
            <a:ext cx="5096256" cy="509625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4663" y="301497"/>
            <a:ext cx="8910320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385185" marR="5080" indent="-3373120">
              <a:lnSpc>
                <a:spcPts val="3460"/>
              </a:lnSpc>
              <a:spcBef>
                <a:spcPts val="535"/>
              </a:spcBef>
            </a:pPr>
            <a:r>
              <a:rPr b="0" i="1" spc="-15" dirty="0">
                <a:latin typeface="Times New Roman"/>
                <a:cs typeface="Times New Roman"/>
              </a:rPr>
              <a:t>Сюжетные </a:t>
            </a:r>
            <a:r>
              <a:rPr b="0" i="1" spc="-5" dirty="0">
                <a:latin typeface="Times New Roman"/>
                <a:cs typeface="Times New Roman"/>
              </a:rPr>
              <a:t>линии </a:t>
            </a:r>
            <a:r>
              <a:rPr b="0" i="1" spc="5" dirty="0">
                <a:latin typeface="Times New Roman"/>
                <a:cs typeface="Times New Roman"/>
              </a:rPr>
              <a:t>обновления </a:t>
            </a:r>
            <a:r>
              <a:rPr b="0" i="1" spc="-15" dirty="0">
                <a:latin typeface="Times New Roman"/>
                <a:cs typeface="Times New Roman"/>
              </a:rPr>
              <a:t>обществоведческого </a:t>
            </a:r>
            <a:r>
              <a:rPr b="0" i="1" spc="-785" dirty="0">
                <a:latin typeface="Times New Roman"/>
                <a:cs typeface="Times New Roman"/>
              </a:rPr>
              <a:t> </a:t>
            </a:r>
            <a:r>
              <a:rPr b="0" i="1" spc="-10" dirty="0">
                <a:latin typeface="Times New Roman"/>
                <a:cs typeface="Times New Roman"/>
              </a:rPr>
              <a:t>образования</a:t>
            </a:r>
          </a:p>
        </p:txBody>
      </p:sp>
      <p:sp>
        <p:nvSpPr>
          <p:cNvPr id="3" name="object 3"/>
          <p:cNvSpPr/>
          <p:nvPr/>
        </p:nvSpPr>
        <p:spPr>
          <a:xfrm>
            <a:off x="1035558" y="1639061"/>
            <a:ext cx="3412490" cy="1952625"/>
          </a:xfrm>
          <a:custGeom>
            <a:avLst/>
            <a:gdLst/>
            <a:ahLst/>
            <a:cxnLst/>
            <a:rect l="l" t="t" r="r" b="b"/>
            <a:pathLst>
              <a:path w="3412490" h="1952625">
                <a:moveTo>
                  <a:pt x="0" y="325374"/>
                </a:moveTo>
                <a:lnTo>
                  <a:pt x="3528" y="277291"/>
                </a:lnTo>
                <a:lnTo>
                  <a:pt x="13776" y="231399"/>
                </a:lnTo>
                <a:lnTo>
                  <a:pt x="30242" y="188201"/>
                </a:lnTo>
                <a:lnTo>
                  <a:pt x="52421" y="148201"/>
                </a:lnTo>
                <a:lnTo>
                  <a:pt x="79811" y="111902"/>
                </a:lnTo>
                <a:lnTo>
                  <a:pt x="111907" y="79806"/>
                </a:lnTo>
                <a:lnTo>
                  <a:pt x="148207" y="52418"/>
                </a:lnTo>
                <a:lnTo>
                  <a:pt x="188207" y="30240"/>
                </a:lnTo>
                <a:lnTo>
                  <a:pt x="231404" y="13775"/>
                </a:lnTo>
                <a:lnTo>
                  <a:pt x="277294" y="3527"/>
                </a:lnTo>
                <a:lnTo>
                  <a:pt x="325373" y="0"/>
                </a:lnTo>
                <a:lnTo>
                  <a:pt x="3086862" y="0"/>
                </a:lnTo>
                <a:lnTo>
                  <a:pt x="3134944" y="3527"/>
                </a:lnTo>
                <a:lnTo>
                  <a:pt x="3180836" y="13775"/>
                </a:lnTo>
                <a:lnTo>
                  <a:pt x="3224034" y="30240"/>
                </a:lnTo>
                <a:lnTo>
                  <a:pt x="3264034" y="52418"/>
                </a:lnTo>
                <a:lnTo>
                  <a:pt x="3300333" y="79806"/>
                </a:lnTo>
                <a:lnTo>
                  <a:pt x="3332429" y="111902"/>
                </a:lnTo>
                <a:lnTo>
                  <a:pt x="3359817" y="148201"/>
                </a:lnTo>
                <a:lnTo>
                  <a:pt x="3381995" y="188201"/>
                </a:lnTo>
                <a:lnTo>
                  <a:pt x="3398460" y="231399"/>
                </a:lnTo>
                <a:lnTo>
                  <a:pt x="3408708" y="277291"/>
                </a:lnTo>
                <a:lnTo>
                  <a:pt x="3412236" y="325374"/>
                </a:lnTo>
                <a:lnTo>
                  <a:pt x="3412236" y="1626870"/>
                </a:lnTo>
                <a:lnTo>
                  <a:pt x="3408708" y="1674952"/>
                </a:lnTo>
                <a:lnTo>
                  <a:pt x="3398460" y="1720844"/>
                </a:lnTo>
                <a:lnTo>
                  <a:pt x="3381995" y="1764042"/>
                </a:lnTo>
                <a:lnTo>
                  <a:pt x="3359817" y="1804042"/>
                </a:lnTo>
                <a:lnTo>
                  <a:pt x="3332429" y="1840341"/>
                </a:lnTo>
                <a:lnTo>
                  <a:pt x="3300333" y="1872437"/>
                </a:lnTo>
                <a:lnTo>
                  <a:pt x="3264034" y="1899825"/>
                </a:lnTo>
                <a:lnTo>
                  <a:pt x="3224034" y="1922003"/>
                </a:lnTo>
                <a:lnTo>
                  <a:pt x="3180836" y="1938468"/>
                </a:lnTo>
                <a:lnTo>
                  <a:pt x="3134944" y="1948716"/>
                </a:lnTo>
                <a:lnTo>
                  <a:pt x="3086862" y="1952243"/>
                </a:lnTo>
                <a:lnTo>
                  <a:pt x="325373" y="1952243"/>
                </a:lnTo>
                <a:lnTo>
                  <a:pt x="277294" y="1948716"/>
                </a:lnTo>
                <a:lnTo>
                  <a:pt x="231404" y="1938468"/>
                </a:lnTo>
                <a:lnTo>
                  <a:pt x="188207" y="1922003"/>
                </a:lnTo>
                <a:lnTo>
                  <a:pt x="148207" y="1899825"/>
                </a:lnTo>
                <a:lnTo>
                  <a:pt x="111907" y="1872437"/>
                </a:lnTo>
                <a:lnTo>
                  <a:pt x="79811" y="1840341"/>
                </a:lnTo>
                <a:lnTo>
                  <a:pt x="52421" y="1804042"/>
                </a:lnTo>
                <a:lnTo>
                  <a:pt x="30242" y="1764042"/>
                </a:lnTo>
                <a:lnTo>
                  <a:pt x="13776" y="1720844"/>
                </a:lnTo>
                <a:lnTo>
                  <a:pt x="3528" y="1674952"/>
                </a:lnTo>
                <a:lnTo>
                  <a:pt x="0" y="1626870"/>
                </a:lnTo>
                <a:lnTo>
                  <a:pt x="0" y="325374"/>
                </a:lnTo>
                <a:close/>
              </a:path>
            </a:pathLst>
          </a:custGeom>
          <a:ln w="28956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49476" y="2100148"/>
            <a:ext cx="2986405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08940" marR="5080" indent="-396875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Фу</a:t>
            </a:r>
            <a:r>
              <a:rPr sz="3200" spc="5" dirty="0">
                <a:latin typeface="Times New Roman"/>
                <a:cs typeface="Times New Roman"/>
              </a:rPr>
              <a:t>н</a:t>
            </a:r>
            <a:r>
              <a:rPr sz="3200" dirty="0">
                <a:latin typeface="Times New Roman"/>
                <a:cs typeface="Times New Roman"/>
              </a:rPr>
              <a:t>кц</a:t>
            </a:r>
            <a:r>
              <a:rPr sz="3200" spc="5" dirty="0">
                <a:latin typeface="Times New Roman"/>
                <a:cs typeface="Times New Roman"/>
              </a:rPr>
              <a:t>и</a:t>
            </a:r>
            <a:r>
              <a:rPr sz="3200" dirty="0">
                <a:latin typeface="Times New Roman"/>
                <a:cs typeface="Times New Roman"/>
              </a:rPr>
              <a:t>он</a:t>
            </a:r>
            <a:r>
              <a:rPr sz="3200" spc="25" dirty="0">
                <a:latin typeface="Times New Roman"/>
                <a:cs typeface="Times New Roman"/>
              </a:rPr>
              <a:t>а</a:t>
            </a:r>
            <a:r>
              <a:rPr sz="3200" spc="-5" dirty="0">
                <a:latin typeface="Times New Roman"/>
                <a:cs typeface="Times New Roman"/>
              </a:rPr>
              <a:t>льн</a:t>
            </a:r>
            <a:r>
              <a:rPr sz="3200" spc="5" dirty="0">
                <a:latin typeface="Times New Roman"/>
                <a:cs typeface="Times New Roman"/>
              </a:rPr>
              <a:t>а</a:t>
            </a:r>
            <a:r>
              <a:rPr sz="3200" dirty="0">
                <a:latin typeface="Times New Roman"/>
                <a:cs typeface="Times New Roman"/>
              </a:rPr>
              <a:t>я  </a:t>
            </a:r>
            <a:r>
              <a:rPr sz="3200" spc="5" dirty="0">
                <a:latin typeface="Times New Roman"/>
                <a:cs typeface="Times New Roman"/>
              </a:rPr>
              <a:t>грамотность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35558" y="4251197"/>
            <a:ext cx="3412490" cy="1952625"/>
          </a:xfrm>
          <a:custGeom>
            <a:avLst/>
            <a:gdLst/>
            <a:ahLst/>
            <a:cxnLst/>
            <a:rect l="l" t="t" r="r" b="b"/>
            <a:pathLst>
              <a:path w="3412490" h="1952625">
                <a:moveTo>
                  <a:pt x="0" y="325374"/>
                </a:moveTo>
                <a:lnTo>
                  <a:pt x="3528" y="277291"/>
                </a:lnTo>
                <a:lnTo>
                  <a:pt x="13776" y="231399"/>
                </a:lnTo>
                <a:lnTo>
                  <a:pt x="30242" y="188201"/>
                </a:lnTo>
                <a:lnTo>
                  <a:pt x="52421" y="148201"/>
                </a:lnTo>
                <a:lnTo>
                  <a:pt x="79811" y="111902"/>
                </a:lnTo>
                <a:lnTo>
                  <a:pt x="111907" y="79806"/>
                </a:lnTo>
                <a:lnTo>
                  <a:pt x="148207" y="52418"/>
                </a:lnTo>
                <a:lnTo>
                  <a:pt x="188207" y="30240"/>
                </a:lnTo>
                <a:lnTo>
                  <a:pt x="231404" y="13775"/>
                </a:lnTo>
                <a:lnTo>
                  <a:pt x="277294" y="3527"/>
                </a:lnTo>
                <a:lnTo>
                  <a:pt x="325373" y="0"/>
                </a:lnTo>
                <a:lnTo>
                  <a:pt x="3086862" y="0"/>
                </a:lnTo>
                <a:lnTo>
                  <a:pt x="3134944" y="3527"/>
                </a:lnTo>
                <a:lnTo>
                  <a:pt x="3180836" y="13775"/>
                </a:lnTo>
                <a:lnTo>
                  <a:pt x="3224034" y="30240"/>
                </a:lnTo>
                <a:lnTo>
                  <a:pt x="3264034" y="52418"/>
                </a:lnTo>
                <a:lnTo>
                  <a:pt x="3300333" y="79806"/>
                </a:lnTo>
                <a:lnTo>
                  <a:pt x="3332429" y="111902"/>
                </a:lnTo>
                <a:lnTo>
                  <a:pt x="3359817" y="148201"/>
                </a:lnTo>
                <a:lnTo>
                  <a:pt x="3381995" y="188201"/>
                </a:lnTo>
                <a:lnTo>
                  <a:pt x="3398460" y="231399"/>
                </a:lnTo>
                <a:lnTo>
                  <a:pt x="3408708" y="277291"/>
                </a:lnTo>
                <a:lnTo>
                  <a:pt x="3412236" y="325374"/>
                </a:lnTo>
                <a:lnTo>
                  <a:pt x="3412236" y="1626870"/>
                </a:lnTo>
                <a:lnTo>
                  <a:pt x="3408708" y="1674949"/>
                </a:lnTo>
                <a:lnTo>
                  <a:pt x="3398460" y="1720839"/>
                </a:lnTo>
                <a:lnTo>
                  <a:pt x="3381995" y="1764036"/>
                </a:lnTo>
                <a:lnTo>
                  <a:pt x="3359817" y="1804036"/>
                </a:lnTo>
                <a:lnTo>
                  <a:pt x="3332429" y="1840336"/>
                </a:lnTo>
                <a:lnTo>
                  <a:pt x="3300333" y="1872432"/>
                </a:lnTo>
                <a:lnTo>
                  <a:pt x="3264034" y="1899822"/>
                </a:lnTo>
                <a:lnTo>
                  <a:pt x="3224034" y="1922001"/>
                </a:lnTo>
                <a:lnTo>
                  <a:pt x="3180836" y="1938467"/>
                </a:lnTo>
                <a:lnTo>
                  <a:pt x="3134944" y="1948715"/>
                </a:lnTo>
                <a:lnTo>
                  <a:pt x="3086862" y="1952244"/>
                </a:lnTo>
                <a:lnTo>
                  <a:pt x="325373" y="1952244"/>
                </a:lnTo>
                <a:lnTo>
                  <a:pt x="277294" y="1948715"/>
                </a:lnTo>
                <a:lnTo>
                  <a:pt x="231404" y="1938467"/>
                </a:lnTo>
                <a:lnTo>
                  <a:pt x="188207" y="1922001"/>
                </a:lnTo>
                <a:lnTo>
                  <a:pt x="148207" y="1899822"/>
                </a:lnTo>
                <a:lnTo>
                  <a:pt x="111907" y="1872432"/>
                </a:lnTo>
                <a:lnTo>
                  <a:pt x="79811" y="1840336"/>
                </a:lnTo>
                <a:lnTo>
                  <a:pt x="52421" y="1804036"/>
                </a:lnTo>
                <a:lnTo>
                  <a:pt x="30242" y="1764036"/>
                </a:lnTo>
                <a:lnTo>
                  <a:pt x="13776" y="1720839"/>
                </a:lnTo>
                <a:lnTo>
                  <a:pt x="3528" y="1674949"/>
                </a:lnTo>
                <a:lnTo>
                  <a:pt x="0" y="1626870"/>
                </a:lnTo>
                <a:lnTo>
                  <a:pt x="0" y="325374"/>
                </a:lnTo>
                <a:close/>
              </a:path>
            </a:pathLst>
          </a:custGeom>
          <a:ln w="28955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685670" y="4957013"/>
            <a:ext cx="210947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В</a:t>
            </a:r>
            <a:r>
              <a:rPr sz="3200" spc="80" dirty="0">
                <a:latin typeface="Times New Roman"/>
                <a:cs typeface="Times New Roman"/>
              </a:rPr>
              <a:t>о</a:t>
            </a:r>
            <a:r>
              <a:rPr sz="3200" dirty="0">
                <a:latin typeface="Times New Roman"/>
                <a:cs typeface="Times New Roman"/>
              </a:rPr>
              <a:t>спи</a:t>
            </a:r>
            <a:r>
              <a:rPr sz="3200" spc="40" dirty="0">
                <a:latin typeface="Times New Roman"/>
                <a:cs typeface="Times New Roman"/>
              </a:rPr>
              <a:t>т</a:t>
            </a:r>
            <a:r>
              <a:rPr sz="3200" dirty="0">
                <a:latin typeface="Times New Roman"/>
                <a:cs typeface="Times New Roman"/>
              </a:rPr>
              <a:t>ание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433315" y="1374647"/>
            <a:ext cx="5855335" cy="2481580"/>
            <a:chOff x="4433315" y="1374647"/>
            <a:chExt cx="5855335" cy="2481580"/>
          </a:xfrm>
        </p:grpSpPr>
        <p:sp>
          <p:nvSpPr>
            <p:cNvPr id="8" name="object 8"/>
            <p:cNvSpPr/>
            <p:nvPr/>
          </p:nvSpPr>
          <p:spPr>
            <a:xfrm>
              <a:off x="4447793" y="1389125"/>
              <a:ext cx="5826760" cy="2452370"/>
            </a:xfrm>
            <a:custGeom>
              <a:avLst/>
              <a:gdLst/>
              <a:ahLst/>
              <a:cxnLst/>
              <a:rect l="l" t="t" r="r" b="b"/>
              <a:pathLst>
                <a:path w="5826759" h="2452370">
                  <a:moveTo>
                    <a:pt x="4600194" y="0"/>
                  </a:moveTo>
                  <a:lnTo>
                    <a:pt x="4600194" y="613028"/>
                  </a:lnTo>
                  <a:lnTo>
                    <a:pt x="0" y="613028"/>
                  </a:lnTo>
                  <a:lnTo>
                    <a:pt x="0" y="1839087"/>
                  </a:lnTo>
                  <a:lnTo>
                    <a:pt x="4600194" y="1839087"/>
                  </a:lnTo>
                  <a:lnTo>
                    <a:pt x="4600194" y="2452116"/>
                  </a:lnTo>
                  <a:lnTo>
                    <a:pt x="5826252" y="1226058"/>
                  </a:lnTo>
                  <a:lnTo>
                    <a:pt x="46001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47793" y="1389125"/>
              <a:ext cx="5826760" cy="2452370"/>
            </a:xfrm>
            <a:custGeom>
              <a:avLst/>
              <a:gdLst/>
              <a:ahLst/>
              <a:cxnLst/>
              <a:rect l="l" t="t" r="r" b="b"/>
              <a:pathLst>
                <a:path w="5826759" h="2452370">
                  <a:moveTo>
                    <a:pt x="0" y="613028"/>
                  </a:moveTo>
                  <a:lnTo>
                    <a:pt x="4600194" y="613028"/>
                  </a:lnTo>
                  <a:lnTo>
                    <a:pt x="4600194" y="0"/>
                  </a:lnTo>
                  <a:lnTo>
                    <a:pt x="5826252" y="1226058"/>
                  </a:lnTo>
                  <a:lnTo>
                    <a:pt x="4600194" y="2452116"/>
                  </a:lnTo>
                  <a:lnTo>
                    <a:pt x="4600194" y="1839087"/>
                  </a:lnTo>
                  <a:lnTo>
                    <a:pt x="0" y="1839087"/>
                  </a:lnTo>
                  <a:lnTo>
                    <a:pt x="0" y="613028"/>
                  </a:lnTo>
                  <a:close/>
                </a:path>
              </a:pathLst>
            </a:custGeom>
            <a:ln w="28955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525771" y="1949576"/>
            <a:ext cx="505650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SzPct val="96428"/>
              <a:buFont typeface="Wingdings"/>
              <a:buChar char=""/>
              <a:tabLst>
                <a:tab pos="299720" algn="l"/>
              </a:tabLst>
            </a:pPr>
            <a:r>
              <a:rPr sz="2800" spc="-10" dirty="0">
                <a:latin typeface="Times New Roman"/>
                <a:cs typeface="Times New Roman"/>
              </a:rPr>
              <a:t>Финансовая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грамотность</a:t>
            </a:r>
            <a:endParaRPr sz="2800">
              <a:latin typeface="Times New Roman"/>
              <a:cs typeface="Times New Roman"/>
            </a:endParaRPr>
          </a:p>
          <a:p>
            <a:pPr marL="299085" marR="5080" indent="-287020">
              <a:lnSpc>
                <a:spcPct val="100000"/>
              </a:lnSpc>
              <a:buSzPct val="96428"/>
              <a:buFont typeface="Wingdings"/>
              <a:buChar char=""/>
              <a:tabLst>
                <a:tab pos="299720" algn="l"/>
                <a:tab pos="2984500" algn="l"/>
              </a:tabLst>
            </a:pPr>
            <a:r>
              <a:rPr sz="2800" spc="-45" dirty="0">
                <a:latin typeface="Times New Roman"/>
                <a:cs typeface="Times New Roman"/>
              </a:rPr>
              <a:t>М</a:t>
            </a:r>
            <a:r>
              <a:rPr sz="2800" spc="-5" dirty="0">
                <a:latin typeface="Times New Roman"/>
                <a:cs typeface="Times New Roman"/>
              </a:rPr>
              <a:t>еждунар</a:t>
            </a:r>
            <a:r>
              <a:rPr sz="2800" spc="-85" dirty="0">
                <a:latin typeface="Times New Roman"/>
                <a:cs typeface="Times New Roman"/>
              </a:rPr>
              <a:t>о</a:t>
            </a:r>
            <a:r>
              <a:rPr sz="2800" spc="-5" dirty="0">
                <a:latin typeface="Times New Roman"/>
                <a:cs typeface="Times New Roman"/>
              </a:rPr>
              <a:t>дн</a:t>
            </a:r>
            <a:r>
              <a:rPr sz="2800" dirty="0">
                <a:latin typeface="Times New Roman"/>
                <a:cs typeface="Times New Roman"/>
              </a:rPr>
              <a:t>ы</a:t>
            </a:r>
            <a:r>
              <a:rPr sz="2800" spc="-5" dirty="0">
                <a:latin typeface="Times New Roman"/>
                <a:cs typeface="Times New Roman"/>
              </a:rPr>
              <a:t>е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ис</a:t>
            </a:r>
            <a:r>
              <a:rPr sz="2800" spc="-20" dirty="0">
                <a:latin typeface="Times New Roman"/>
                <a:cs typeface="Times New Roman"/>
              </a:rPr>
              <a:t>с</a:t>
            </a:r>
            <a:r>
              <a:rPr sz="2800" spc="-10" dirty="0">
                <a:latin typeface="Times New Roman"/>
                <a:cs typeface="Times New Roman"/>
              </a:rPr>
              <a:t>л</a:t>
            </a:r>
            <a:r>
              <a:rPr sz="2800" spc="-55" dirty="0">
                <a:latin typeface="Times New Roman"/>
                <a:cs typeface="Times New Roman"/>
              </a:rPr>
              <a:t>е</a:t>
            </a:r>
            <a:r>
              <a:rPr sz="2800" spc="-5" dirty="0">
                <a:latin typeface="Times New Roman"/>
                <a:cs typeface="Times New Roman"/>
              </a:rPr>
              <a:t>д</a:t>
            </a:r>
            <a:r>
              <a:rPr sz="2800" dirty="0">
                <a:latin typeface="Times New Roman"/>
                <a:cs typeface="Times New Roman"/>
              </a:rPr>
              <a:t>о</a:t>
            </a:r>
            <a:r>
              <a:rPr sz="2800" spc="-45" dirty="0">
                <a:latin typeface="Times New Roman"/>
                <a:cs typeface="Times New Roman"/>
              </a:rPr>
              <a:t>в</a:t>
            </a:r>
            <a:r>
              <a:rPr sz="2800" spc="-5" dirty="0">
                <a:latin typeface="Times New Roman"/>
                <a:cs typeface="Times New Roman"/>
              </a:rPr>
              <a:t>ан</a:t>
            </a:r>
            <a:r>
              <a:rPr sz="2800" dirty="0">
                <a:latin typeface="Times New Roman"/>
                <a:cs typeface="Times New Roman"/>
              </a:rPr>
              <a:t>и</a:t>
            </a:r>
            <a:r>
              <a:rPr sz="2800" spc="-5" dirty="0">
                <a:latin typeface="Times New Roman"/>
                <a:cs typeface="Times New Roman"/>
              </a:rPr>
              <a:t>я  </a:t>
            </a:r>
            <a:r>
              <a:rPr sz="2800" spc="-20" dirty="0">
                <a:latin typeface="Times New Roman"/>
                <a:cs typeface="Times New Roman"/>
              </a:rPr>
              <a:t>качества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образования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433315" y="3986784"/>
            <a:ext cx="5855335" cy="2481580"/>
            <a:chOff x="4433315" y="3986784"/>
            <a:chExt cx="5855335" cy="2481580"/>
          </a:xfrm>
        </p:grpSpPr>
        <p:sp>
          <p:nvSpPr>
            <p:cNvPr id="12" name="object 12"/>
            <p:cNvSpPr/>
            <p:nvPr/>
          </p:nvSpPr>
          <p:spPr>
            <a:xfrm>
              <a:off x="4447793" y="4001262"/>
              <a:ext cx="5826760" cy="2452370"/>
            </a:xfrm>
            <a:custGeom>
              <a:avLst/>
              <a:gdLst/>
              <a:ahLst/>
              <a:cxnLst/>
              <a:rect l="l" t="t" r="r" b="b"/>
              <a:pathLst>
                <a:path w="5826759" h="2452370">
                  <a:moveTo>
                    <a:pt x="4600194" y="0"/>
                  </a:moveTo>
                  <a:lnTo>
                    <a:pt x="4600194" y="613029"/>
                  </a:lnTo>
                  <a:lnTo>
                    <a:pt x="0" y="613029"/>
                  </a:lnTo>
                  <a:lnTo>
                    <a:pt x="0" y="1839087"/>
                  </a:lnTo>
                  <a:lnTo>
                    <a:pt x="4600194" y="1839087"/>
                  </a:lnTo>
                  <a:lnTo>
                    <a:pt x="4600194" y="2452116"/>
                  </a:lnTo>
                  <a:lnTo>
                    <a:pt x="5826252" y="1226058"/>
                  </a:lnTo>
                  <a:lnTo>
                    <a:pt x="46001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47793" y="4001262"/>
              <a:ext cx="5826760" cy="2452370"/>
            </a:xfrm>
            <a:custGeom>
              <a:avLst/>
              <a:gdLst/>
              <a:ahLst/>
              <a:cxnLst/>
              <a:rect l="l" t="t" r="r" b="b"/>
              <a:pathLst>
                <a:path w="5826759" h="2452370">
                  <a:moveTo>
                    <a:pt x="0" y="613029"/>
                  </a:moveTo>
                  <a:lnTo>
                    <a:pt x="4600194" y="613029"/>
                  </a:lnTo>
                  <a:lnTo>
                    <a:pt x="4600194" y="0"/>
                  </a:lnTo>
                  <a:lnTo>
                    <a:pt x="5826252" y="1226058"/>
                  </a:lnTo>
                  <a:lnTo>
                    <a:pt x="4600194" y="2452116"/>
                  </a:lnTo>
                  <a:lnTo>
                    <a:pt x="4600194" y="1839087"/>
                  </a:lnTo>
                  <a:lnTo>
                    <a:pt x="0" y="1839087"/>
                  </a:lnTo>
                  <a:lnTo>
                    <a:pt x="0" y="613029"/>
                  </a:lnTo>
                  <a:close/>
                </a:path>
              </a:pathLst>
            </a:custGeom>
            <a:ln w="28956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525771" y="4562602"/>
            <a:ext cx="505460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95"/>
              </a:spcBef>
              <a:buSzPct val="96428"/>
              <a:buFont typeface="Wingdings"/>
              <a:buChar char=""/>
              <a:tabLst>
                <a:tab pos="299720" algn="l"/>
                <a:tab pos="3302635" algn="l"/>
              </a:tabLst>
            </a:pPr>
            <a:r>
              <a:rPr sz="2800" spc="-10" dirty="0">
                <a:latin typeface="Times New Roman"/>
                <a:cs typeface="Times New Roman"/>
              </a:rPr>
              <a:t>Фо</a:t>
            </a:r>
            <a:r>
              <a:rPr sz="2800" spc="-45" dirty="0">
                <a:latin typeface="Times New Roman"/>
                <a:cs typeface="Times New Roman"/>
              </a:rPr>
              <a:t>р</a:t>
            </a:r>
            <a:r>
              <a:rPr sz="2800" spc="-5" dirty="0">
                <a:latin typeface="Times New Roman"/>
                <a:cs typeface="Times New Roman"/>
              </a:rPr>
              <a:t>мир</a:t>
            </a:r>
            <a:r>
              <a:rPr sz="2800" dirty="0">
                <a:latin typeface="Times New Roman"/>
                <a:cs typeface="Times New Roman"/>
              </a:rPr>
              <a:t>о</a:t>
            </a:r>
            <a:r>
              <a:rPr sz="2800" spc="-45" dirty="0">
                <a:latin typeface="Times New Roman"/>
                <a:cs typeface="Times New Roman"/>
              </a:rPr>
              <a:t>в</a:t>
            </a:r>
            <a:r>
              <a:rPr sz="2800" spc="-5" dirty="0">
                <a:latin typeface="Times New Roman"/>
                <a:cs typeface="Times New Roman"/>
              </a:rPr>
              <a:t>ание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р</a:t>
            </a:r>
            <a:r>
              <a:rPr sz="2800" spc="75" dirty="0">
                <a:latin typeface="Times New Roman"/>
                <a:cs typeface="Times New Roman"/>
              </a:rPr>
              <a:t>о</a:t>
            </a:r>
            <a:r>
              <a:rPr sz="2800" spc="-5" dirty="0">
                <a:latin typeface="Times New Roman"/>
                <a:cs typeface="Times New Roman"/>
              </a:rPr>
              <a:t>с</a:t>
            </a:r>
            <a:r>
              <a:rPr sz="2800" spc="-20" dirty="0">
                <a:latin typeface="Times New Roman"/>
                <a:cs typeface="Times New Roman"/>
              </a:rPr>
              <a:t>с</a:t>
            </a:r>
            <a:r>
              <a:rPr sz="2800" spc="-10" dirty="0">
                <a:latin typeface="Times New Roman"/>
                <a:cs typeface="Times New Roman"/>
              </a:rPr>
              <a:t>ийс</a:t>
            </a:r>
            <a:r>
              <a:rPr sz="2800" spc="-155" dirty="0">
                <a:latin typeface="Times New Roman"/>
                <a:cs typeface="Times New Roman"/>
              </a:rPr>
              <a:t>к</a:t>
            </a:r>
            <a:r>
              <a:rPr sz="2800" spc="-5" dirty="0">
                <a:latin typeface="Times New Roman"/>
                <a:cs typeface="Times New Roman"/>
              </a:rPr>
              <a:t>ой  </a:t>
            </a:r>
            <a:r>
              <a:rPr sz="2800" spc="-20" dirty="0">
                <a:latin typeface="Times New Roman"/>
                <a:cs typeface="Times New Roman"/>
              </a:rPr>
              <a:t>гражданской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идентичности</a:t>
            </a:r>
            <a:endParaRPr sz="2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SzPct val="96428"/>
              <a:buFont typeface="Wingdings"/>
              <a:buChar char=""/>
              <a:tabLst>
                <a:tab pos="299720" algn="l"/>
              </a:tabLst>
            </a:pPr>
            <a:r>
              <a:rPr sz="2800" spc="-15" dirty="0">
                <a:latin typeface="Times New Roman"/>
                <a:cs typeface="Times New Roman"/>
              </a:rPr>
              <a:t>Патриотическое</a:t>
            </a:r>
            <a:r>
              <a:rPr sz="2800" spc="5" dirty="0">
                <a:latin typeface="Times New Roman"/>
                <a:cs typeface="Times New Roman"/>
              </a:rPr>
              <a:t> воспитание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17" name="Picture 4">
            <a:extLst>
              <a:ext uri="{FF2B5EF4-FFF2-40B4-BE49-F238E27FC236}">
                <a16:creationId xmlns:a16="http://schemas.microsoft.com/office/drawing/2014/main" id="{DB92212D-AC5E-8E62-7650-A80A3FBC9F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20" r="20682" b="4244"/>
          <a:stretch/>
        </p:blipFill>
        <p:spPr bwMode="auto">
          <a:xfrm>
            <a:off x="10279379" y="648025"/>
            <a:ext cx="1531621" cy="118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0538" y="130505"/>
            <a:ext cx="65932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1" spc="-15" dirty="0">
                <a:latin typeface="Times New Roman"/>
                <a:cs typeface="Times New Roman"/>
              </a:rPr>
              <a:t>Учитель</a:t>
            </a:r>
            <a:r>
              <a:rPr sz="3600" b="0" i="1" spc="-20" dirty="0">
                <a:latin typeface="Times New Roman"/>
                <a:cs typeface="Times New Roman"/>
              </a:rPr>
              <a:t> </a:t>
            </a:r>
            <a:r>
              <a:rPr sz="3600" b="0" i="1" dirty="0">
                <a:latin typeface="Times New Roman"/>
                <a:cs typeface="Times New Roman"/>
              </a:rPr>
              <a:t>и</a:t>
            </a:r>
            <a:r>
              <a:rPr sz="3600" b="0" i="1" spc="-15" dirty="0">
                <a:latin typeface="Times New Roman"/>
                <a:cs typeface="Times New Roman"/>
              </a:rPr>
              <a:t> </a:t>
            </a:r>
            <a:r>
              <a:rPr sz="3600" b="0" i="1" spc="-25" dirty="0">
                <a:latin typeface="Times New Roman"/>
                <a:cs typeface="Times New Roman"/>
              </a:rPr>
              <a:t>содержание</a:t>
            </a:r>
            <a:r>
              <a:rPr sz="3600" b="0" i="1" spc="-15" dirty="0">
                <a:latin typeface="Times New Roman"/>
                <a:cs typeface="Times New Roman"/>
              </a:rPr>
              <a:t> предмета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29283" y="1639823"/>
            <a:ext cx="2491740" cy="754380"/>
          </a:xfrm>
          <a:custGeom>
            <a:avLst/>
            <a:gdLst/>
            <a:ahLst/>
            <a:cxnLst/>
            <a:rect l="l" t="t" r="r" b="b"/>
            <a:pathLst>
              <a:path w="2491740" h="754380">
                <a:moveTo>
                  <a:pt x="0" y="754379"/>
                </a:moveTo>
                <a:lnTo>
                  <a:pt x="2491740" y="754379"/>
                </a:lnTo>
                <a:lnTo>
                  <a:pt x="2491740" y="0"/>
                </a:lnTo>
                <a:lnTo>
                  <a:pt x="0" y="0"/>
                </a:lnTo>
                <a:lnTo>
                  <a:pt x="0" y="754379"/>
                </a:lnTo>
                <a:close/>
              </a:path>
            </a:pathLst>
          </a:custGeom>
          <a:ln w="12192">
            <a:solidFill>
              <a:srgbClr val="AD5A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6141" y="1645920"/>
            <a:ext cx="2479675" cy="734695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145415" rIns="0" bIns="0" rtlCol="0">
            <a:spAutoFit/>
          </a:bodyPr>
          <a:lstStyle/>
          <a:p>
            <a:pPr marL="709930">
              <a:lnSpc>
                <a:spcPct val="100000"/>
              </a:lnSpc>
              <a:spcBef>
                <a:spcPts val="1145"/>
              </a:spcBef>
            </a:pPr>
            <a:r>
              <a:rPr sz="2800" b="1" spc="-15" dirty="0">
                <a:latin typeface="Times New Roman"/>
                <a:cs typeface="Times New Roman"/>
              </a:rPr>
              <a:t>ФГОС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323334" y="1598422"/>
            <a:ext cx="2504440" cy="765810"/>
            <a:chOff x="4323334" y="1598422"/>
            <a:chExt cx="2504440" cy="765810"/>
          </a:xfrm>
        </p:grpSpPr>
        <p:sp>
          <p:nvSpPr>
            <p:cNvPr id="6" name="object 6"/>
            <p:cNvSpPr/>
            <p:nvPr/>
          </p:nvSpPr>
          <p:spPr>
            <a:xfrm>
              <a:off x="4329684" y="1604772"/>
              <a:ext cx="2491740" cy="753110"/>
            </a:xfrm>
            <a:custGeom>
              <a:avLst/>
              <a:gdLst/>
              <a:ahLst/>
              <a:cxnLst/>
              <a:rect l="l" t="t" r="r" b="b"/>
              <a:pathLst>
                <a:path w="2491740" h="753110">
                  <a:moveTo>
                    <a:pt x="2491740" y="0"/>
                  </a:moveTo>
                  <a:lnTo>
                    <a:pt x="0" y="0"/>
                  </a:lnTo>
                  <a:lnTo>
                    <a:pt x="0" y="752855"/>
                  </a:lnTo>
                  <a:lnTo>
                    <a:pt x="2491740" y="752855"/>
                  </a:lnTo>
                  <a:lnTo>
                    <a:pt x="2491740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29684" y="1604772"/>
              <a:ext cx="2491740" cy="753110"/>
            </a:xfrm>
            <a:custGeom>
              <a:avLst/>
              <a:gdLst/>
              <a:ahLst/>
              <a:cxnLst/>
              <a:rect l="l" t="t" r="r" b="b"/>
              <a:pathLst>
                <a:path w="2491740" h="753110">
                  <a:moveTo>
                    <a:pt x="0" y="752855"/>
                  </a:moveTo>
                  <a:lnTo>
                    <a:pt x="2491740" y="752855"/>
                  </a:lnTo>
                  <a:lnTo>
                    <a:pt x="2491740" y="0"/>
                  </a:lnTo>
                  <a:lnTo>
                    <a:pt x="0" y="0"/>
                  </a:lnTo>
                  <a:lnTo>
                    <a:pt x="0" y="752855"/>
                  </a:lnTo>
                  <a:close/>
                </a:path>
              </a:pathLst>
            </a:custGeom>
            <a:ln w="12192">
              <a:solidFill>
                <a:srgbClr val="507D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336541" y="1743582"/>
            <a:ext cx="24796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87705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Times New Roman"/>
                <a:cs typeface="Times New Roman"/>
              </a:rPr>
              <a:t>ПООП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530083" y="1604772"/>
            <a:ext cx="2491740" cy="753110"/>
          </a:xfrm>
          <a:custGeom>
            <a:avLst/>
            <a:gdLst/>
            <a:ahLst/>
            <a:cxnLst/>
            <a:rect l="l" t="t" r="r" b="b"/>
            <a:pathLst>
              <a:path w="2491740" h="753110">
                <a:moveTo>
                  <a:pt x="0" y="752855"/>
                </a:moveTo>
                <a:lnTo>
                  <a:pt x="2491739" y="752855"/>
                </a:lnTo>
                <a:lnTo>
                  <a:pt x="2491739" y="0"/>
                </a:lnTo>
                <a:lnTo>
                  <a:pt x="0" y="0"/>
                </a:lnTo>
                <a:lnTo>
                  <a:pt x="0" y="752855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536942" y="1610867"/>
            <a:ext cx="2479675" cy="73342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1270" rIns="0" bIns="0" rtlCol="0">
            <a:spAutoFit/>
          </a:bodyPr>
          <a:lstStyle/>
          <a:p>
            <a:pPr marL="215900" marR="135255" indent="-73660">
              <a:lnSpc>
                <a:spcPts val="2880"/>
              </a:lnSpc>
              <a:spcBef>
                <a:spcPts val="10"/>
              </a:spcBef>
            </a:pPr>
            <a:r>
              <a:rPr sz="2400" b="1" spc="-20" dirty="0">
                <a:latin typeface="Times New Roman"/>
                <a:cs typeface="Times New Roman"/>
              </a:rPr>
              <a:t>Универсальные </a:t>
            </a:r>
            <a:r>
              <a:rPr sz="2400" b="1" spc="-585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Times New Roman"/>
                <a:cs typeface="Times New Roman"/>
              </a:rPr>
              <a:t>кодификаторы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046" y="2394966"/>
            <a:ext cx="2491740" cy="2357755"/>
          </a:xfrm>
          <a:prstGeom prst="rect">
            <a:avLst/>
          </a:prstGeom>
          <a:ln w="28955">
            <a:solidFill>
              <a:srgbClr val="FFC000"/>
            </a:solidFill>
          </a:ln>
        </p:spPr>
        <p:txBody>
          <a:bodyPr vert="horz" wrap="square" lIns="0" tIns="252729" rIns="0" bIns="0" rtlCol="0">
            <a:spAutoFit/>
          </a:bodyPr>
          <a:lstStyle/>
          <a:p>
            <a:pPr marL="521334" indent="-287020">
              <a:lnSpc>
                <a:spcPct val="100000"/>
              </a:lnSpc>
              <a:spcBef>
                <a:spcPts val="1989"/>
              </a:spcBef>
              <a:buFont typeface="Wingdings"/>
              <a:buChar char=""/>
              <a:tabLst>
                <a:tab pos="521334" algn="l"/>
              </a:tabLst>
            </a:pPr>
            <a:r>
              <a:rPr sz="2400" spc="-15" dirty="0">
                <a:latin typeface="Times New Roman"/>
                <a:cs typeface="Times New Roman"/>
              </a:rPr>
              <a:t>Требования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</a:t>
            </a:r>
            <a:endParaRPr sz="2400">
              <a:latin typeface="Times New Roman"/>
              <a:cs typeface="Times New Roman"/>
            </a:endParaRPr>
          </a:p>
          <a:p>
            <a:pPr marL="542290" marR="247650" indent="34925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уровню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обра</a:t>
            </a:r>
            <a:r>
              <a:rPr sz="2400" spc="-15" dirty="0">
                <a:latin typeface="Times New Roman"/>
                <a:cs typeface="Times New Roman"/>
              </a:rPr>
              <a:t>з</a:t>
            </a:r>
            <a:r>
              <a:rPr sz="2400" dirty="0">
                <a:latin typeface="Times New Roman"/>
                <a:cs typeface="Times New Roman"/>
              </a:rPr>
              <a:t>о</a:t>
            </a:r>
            <a:r>
              <a:rPr sz="2400" spc="-45" dirty="0">
                <a:latin typeface="Times New Roman"/>
                <a:cs typeface="Times New Roman"/>
              </a:rPr>
              <a:t>в</a:t>
            </a:r>
            <a:r>
              <a:rPr sz="2400" dirty="0">
                <a:latin typeface="Times New Roman"/>
                <a:cs typeface="Times New Roman"/>
              </a:rPr>
              <a:t>ания;</a:t>
            </a:r>
            <a:endParaRPr sz="2400">
              <a:latin typeface="Times New Roman"/>
              <a:cs typeface="Times New Roman"/>
            </a:endParaRPr>
          </a:p>
          <a:p>
            <a:pPr marL="856615" marR="450215" lvl="1" indent="-396875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747395" algn="l"/>
              </a:tabLst>
            </a:pPr>
            <a:r>
              <a:rPr sz="2400" spc="-5" dirty="0">
                <a:latin typeface="Times New Roman"/>
                <a:cs typeface="Times New Roman"/>
              </a:rPr>
              <a:t>Фи</a:t>
            </a:r>
            <a:r>
              <a:rPr sz="2400" spc="-60" dirty="0">
                <a:latin typeface="Times New Roman"/>
                <a:cs typeface="Times New Roman"/>
              </a:rPr>
              <a:t>к</a:t>
            </a:r>
            <a:r>
              <a:rPr sz="2400" spc="25" dirty="0">
                <a:latin typeface="Times New Roman"/>
                <a:cs typeface="Times New Roman"/>
              </a:rPr>
              <a:t>с</a:t>
            </a:r>
            <a:r>
              <a:rPr sz="2400" dirty="0">
                <a:latin typeface="Times New Roman"/>
                <a:cs typeface="Times New Roman"/>
              </a:rPr>
              <a:t>ац</a:t>
            </a:r>
            <a:r>
              <a:rPr sz="2400" spc="5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я  условий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30446" y="2358389"/>
            <a:ext cx="2491740" cy="2357755"/>
          </a:xfrm>
          <a:prstGeom prst="rect">
            <a:avLst/>
          </a:prstGeom>
          <a:ln w="28955">
            <a:solidFill>
              <a:srgbClr val="6FAC46"/>
            </a:solidFill>
          </a:ln>
        </p:spPr>
        <p:txBody>
          <a:bodyPr vert="horz" wrap="square" lIns="0" tIns="312420" rIns="0" bIns="0" rtlCol="0">
            <a:spAutoFit/>
          </a:bodyPr>
          <a:lstStyle/>
          <a:p>
            <a:pPr marL="184785" marR="177165" indent="4445" algn="ctr">
              <a:lnSpc>
                <a:spcPct val="100000"/>
              </a:lnSpc>
              <a:spcBef>
                <a:spcPts val="2460"/>
              </a:spcBef>
            </a:pPr>
            <a:r>
              <a:rPr sz="2800" spc="-5" dirty="0">
                <a:latin typeface="Times New Roman"/>
                <a:cs typeface="Times New Roman"/>
              </a:rPr>
              <a:t>Предметные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результаты </a:t>
            </a:r>
            <a:r>
              <a:rPr sz="2800" spc="-10" dirty="0">
                <a:latin typeface="Times New Roman"/>
                <a:cs typeface="Times New Roman"/>
              </a:rPr>
              <a:t>по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годам 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обучения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530845" y="2358389"/>
            <a:ext cx="2491740" cy="2357755"/>
          </a:xfrm>
          <a:prstGeom prst="rect">
            <a:avLst/>
          </a:prstGeom>
          <a:ln w="28955">
            <a:solidFill>
              <a:srgbClr val="4471C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172720" marR="165735" indent="142875">
              <a:lnSpc>
                <a:spcPct val="100000"/>
              </a:lnSpc>
              <a:spcBef>
                <a:spcPts val="2260"/>
              </a:spcBef>
            </a:pPr>
            <a:r>
              <a:rPr sz="2800" spc="-15" dirty="0">
                <a:latin typeface="Times New Roman"/>
                <a:cs typeface="Times New Roman"/>
              </a:rPr>
              <a:t>Содержание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для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экзаменов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293620" y="4817364"/>
            <a:ext cx="6470015" cy="1374775"/>
            <a:chOff x="2293620" y="4817364"/>
            <a:chExt cx="6470015" cy="1374775"/>
          </a:xfrm>
        </p:grpSpPr>
        <p:sp>
          <p:nvSpPr>
            <p:cNvPr id="15" name="object 15"/>
            <p:cNvSpPr/>
            <p:nvPr/>
          </p:nvSpPr>
          <p:spPr>
            <a:xfrm>
              <a:off x="5491226" y="4823460"/>
              <a:ext cx="3265804" cy="1362710"/>
            </a:xfrm>
            <a:custGeom>
              <a:avLst/>
              <a:gdLst/>
              <a:ahLst/>
              <a:cxnLst/>
              <a:rect l="l" t="t" r="r" b="b"/>
              <a:pathLst>
                <a:path w="3265804" h="1362710">
                  <a:moveTo>
                    <a:pt x="3021076" y="0"/>
                  </a:moveTo>
                  <a:lnTo>
                    <a:pt x="2584577" y="340613"/>
                  </a:lnTo>
                  <a:lnTo>
                    <a:pt x="2754883" y="340613"/>
                  </a:lnTo>
                  <a:lnTo>
                    <a:pt x="2738369" y="368259"/>
                  </a:lnTo>
                  <a:lnTo>
                    <a:pt x="2701723" y="422772"/>
                  </a:lnTo>
                  <a:lnTo>
                    <a:pt x="2660352" y="476210"/>
                  </a:lnTo>
                  <a:lnTo>
                    <a:pt x="2614374" y="528529"/>
                  </a:lnTo>
                  <a:lnTo>
                    <a:pt x="2563906" y="579685"/>
                  </a:lnTo>
                  <a:lnTo>
                    <a:pt x="2509068" y="629635"/>
                  </a:lnTo>
                  <a:lnTo>
                    <a:pt x="2449977" y="678335"/>
                  </a:lnTo>
                  <a:lnTo>
                    <a:pt x="2418874" y="702202"/>
                  </a:lnTo>
                  <a:lnTo>
                    <a:pt x="2386752" y="725741"/>
                  </a:lnTo>
                  <a:lnTo>
                    <a:pt x="2353626" y="748945"/>
                  </a:lnTo>
                  <a:lnTo>
                    <a:pt x="2319511" y="771809"/>
                  </a:lnTo>
                  <a:lnTo>
                    <a:pt x="2284421" y="794328"/>
                  </a:lnTo>
                  <a:lnTo>
                    <a:pt x="2248371" y="816496"/>
                  </a:lnTo>
                  <a:lnTo>
                    <a:pt x="2211377" y="838308"/>
                  </a:lnTo>
                  <a:lnTo>
                    <a:pt x="2173452" y="859758"/>
                  </a:lnTo>
                  <a:lnTo>
                    <a:pt x="2134612" y="880841"/>
                  </a:lnTo>
                  <a:lnTo>
                    <a:pt x="2094872" y="901551"/>
                  </a:lnTo>
                  <a:lnTo>
                    <a:pt x="2054245" y="921883"/>
                  </a:lnTo>
                  <a:lnTo>
                    <a:pt x="2012748" y="941832"/>
                  </a:lnTo>
                  <a:lnTo>
                    <a:pt x="1970394" y="961391"/>
                  </a:lnTo>
                  <a:lnTo>
                    <a:pt x="1927198" y="980556"/>
                  </a:lnTo>
                  <a:lnTo>
                    <a:pt x="1883176" y="999321"/>
                  </a:lnTo>
                  <a:lnTo>
                    <a:pt x="1838342" y="1017681"/>
                  </a:lnTo>
                  <a:lnTo>
                    <a:pt x="1792711" y="1035629"/>
                  </a:lnTo>
                  <a:lnTo>
                    <a:pt x="1746297" y="1053161"/>
                  </a:lnTo>
                  <a:lnTo>
                    <a:pt x="1699116" y="1070272"/>
                  </a:lnTo>
                  <a:lnTo>
                    <a:pt x="1651182" y="1086955"/>
                  </a:lnTo>
                  <a:lnTo>
                    <a:pt x="1602509" y="1103205"/>
                  </a:lnTo>
                  <a:lnTo>
                    <a:pt x="1553113" y="1119017"/>
                  </a:lnTo>
                  <a:lnTo>
                    <a:pt x="1503009" y="1134385"/>
                  </a:lnTo>
                  <a:lnTo>
                    <a:pt x="1452211" y="1149304"/>
                  </a:lnTo>
                  <a:lnTo>
                    <a:pt x="1400734" y="1163768"/>
                  </a:lnTo>
                  <a:lnTo>
                    <a:pt x="1348593" y="1177772"/>
                  </a:lnTo>
                  <a:lnTo>
                    <a:pt x="1295802" y="1191311"/>
                  </a:lnTo>
                  <a:lnTo>
                    <a:pt x="1242377" y="1204378"/>
                  </a:lnTo>
                  <a:lnTo>
                    <a:pt x="1188332" y="1216969"/>
                  </a:lnTo>
                  <a:lnTo>
                    <a:pt x="1133681" y="1229078"/>
                  </a:lnTo>
                  <a:lnTo>
                    <a:pt x="1078441" y="1240700"/>
                  </a:lnTo>
                  <a:lnTo>
                    <a:pt x="1022624" y="1251828"/>
                  </a:lnTo>
                  <a:lnTo>
                    <a:pt x="966247" y="1262458"/>
                  </a:lnTo>
                  <a:lnTo>
                    <a:pt x="909324" y="1272585"/>
                  </a:lnTo>
                  <a:lnTo>
                    <a:pt x="851869" y="1282201"/>
                  </a:lnTo>
                  <a:lnTo>
                    <a:pt x="793899" y="1291304"/>
                  </a:lnTo>
                  <a:lnTo>
                    <a:pt x="735426" y="1299885"/>
                  </a:lnTo>
                  <a:lnTo>
                    <a:pt x="676466" y="1307942"/>
                  </a:lnTo>
                  <a:lnTo>
                    <a:pt x="617035" y="1315466"/>
                  </a:lnTo>
                  <a:lnTo>
                    <a:pt x="557146" y="1322455"/>
                  </a:lnTo>
                  <a:lnTo>
                    <a:pt x="496814" y="1328901"/>
                  </a:lnTo>
                  <a:lnTo>
                    <a:pt x="436054" y="1334799"/>
                  </a:lnTo>
                  <a:lnTo>
                    <a:pt x="374882" y="1340145"/>
                  </a:lnTo>
                  <a:lnTo>
                    <a:pt x="313311" y="1344932"/>
                  </a:lnTo>
                  <a:lnTo>
                    <a:pt x="251357" y="1349154"/>
                  </a:lnTo>
                  <a:lnTo>
                    <a:pt x="189034" y="1352808"/>
                  </a:lnTo>
                  <a:lnTo>
                    <a:pt x="126356" y="1355886"/>
                  </a:lnTo>
                  <a:lnTo>
                    <a:pt x="63340" y="1358384"/>
                  </a:lnTo>
                  <a:lnTo>
                    <a:pt x="0" y="1360296"/>
                  </a:lnTo>
                  <a:lnTo>
                    <a:pt x="62474" y="1361598"/>
                  </a:lnTo>
                  <a:lnTo>
                    <a:pt x="124753" y="1362320"/>
                  </a:lnTo>
                  <a:lnTo>
                    <a:pt x="186824" y="1362468"/>
                  </a:lnTo>
                  <a:lnTo>
                    <a:pt x="248671" y="1362046"/>
                  </a:lnTo>
                  <a:lnTo>
                    <a:pt x="310279" y="1361058"/>
                  </a:lnTo>
                  <a:lnTo>
                    <a:pt x="371635" y="1359510"/>
                  </a:lnTo>
                  <a:lnTo>
                    <a:pt x="432724" y="1357407"/>
                  </a:lnTo>
                  <a:lnTo>
                    <a:pt x="493532" y="1354753"/>
                  </a:lnTo>
                  <a:lnTo>
                    <a:pt x="554043" y="1351552"/>
                  </a:lnTo>
                  <a:lnTo>
                    <a:pt x="614244" y="1347811"/>
                  </a:lnTo>
                  <a:lnTo>
                    <a:pt x="674120" y="1343533"/>
                  </a:lnTo>
                  <a:lnTo>
                    <a:pt x="733657" y="1338723"/>
                  </a:lnTo>
                  <a:lnTo>
                    <a:pt x="792839" y="1333386"/>
                  </a:lnTo>
                  <a:lnTo>
                    <a:pt x="851653" y="1327527"/>
                  </a:lnTo>
                  <a:lnTo>
                    <a:pt x="910085" y="1321150"/>
                  </a:lnTo>
                  <a:lnTo>
                    <a:pt x="968118" y="1314261"/>
                  </a:lnTo>
                  <a:lnTo>
                    <a:pt x="1025740" y="1306864"/>
                  </a:lnTo>
                  <a:lnTo>
                    <a:pt x="1082936" y="1298964"/>
                  </a:lnTo>
                  <a:lnTo>
                    <a:pt x="1139691" y="1290565"/>
                  </a:lnTo>
                  <a:lnTo>
                    <a:pt x="1195991" y="1281673"/>
                  </a:lnTo>
                  <a:lnTo>
                    <a:pt x="1251821" y="1272292"/>
                  </a:lnTo>
                  <a:lnTo>
                    <a:pt x="1307166" y="1262427"/>
                  </a:lnTo>
                  <a:lnTo>
                    <a:pt x="1362013" y="1252082"/>
                  </a:lnTo>
                  <a:lnTo>
                    <a:pt x="1416347" y="1241263"/>
                  </a:lnTo>
                  <a:lnTo>
                    <a:pt x="1470153" y="1229975"/>
                  </a:lnTo>
                  <a:lnTo>
                    <a:pt x="1523417" y="1218221"/>
                  </a:lnTo>
                  <a:lnTo>
                    <a:pt x="1576125" y="1206007"/>
                  </a:lnTo>
                  <a:lnTo>
                    <a:pt x="1628261" y="1193338"/>
                  </a:lnTo>
                  <a:lnTo>
                    <a:pt x="1679812" y="1180218"/>
                  </a:lnTo>
                  <a:lnTo>
                    <a:pt x="1730763" y="1166652"/>
                  </a:lnTo>
                  <a:lnTo>
                    <a:pt x="1781099" y="1152645"/>
                  </a:lnTo>
                  <a:lnTo>
                    <a:pt x="1830806" y="1138201"/>
                  </a:lnTo>
                  <a:lnTo>
                    <a:pt x="1879870" y="1123326"/>
                  </a:lnTo>
                  <a:lnTo>
                    <a:pt x="1928276" y="1108024"/>
                  </a:lnTo>
                  <a:lnTo>
                    <a:pt x="1976009" y="1092300"/>
                  </a:lnTo>
                  <a:lnTo>
                    <a:pt x="2023056" y="1076159"/>
                  </a:lnTo>
                  <a:lnTo>
                    <a:pt x="2069401" y="1059605"/>
                  </a:lnTo>
                  <a:lnTo>
                    <a:pt x="2115030" y="1042644"/>
                  </a:lnTo>
                  <a:lnTo>
                    <a:pt x="2159930" y="1025279"/>
                  </a:lnTo>
                  <a:lnTo>
                    <a:pt x="2204084" y="1007517"/>
                  </a:lnTo>
                  <a:lnTo>
                    <a:pt x="2247479" y="989361"/>
                  </a:lnTo>
                  <a:lnTo>
                    <a:pt x="2290100" y="970816"/>
                  </a:lnTo>
                  <a:lnTo>
                    <a:pt x="2331933" y="951887"/>
                  </a:lnTo>
                  <a:lnTo>
                    <a:pt x="2372963" y="932579"/>
                  </a:lnTo>
                  <a:lnTo>
                    <a:pt x="2413176" y="912897"/>
                  </a:lnTo>
                  <a:lnTo>
                    <a:pt x="2452558" y="892845"/>
                  </a:lnTo>
                  <a:lnTo>
                    <a:pt x="2491093" y="872429"/>
                  </a:lnTo>
                  <a:lnTo>
                    <a:pt x="2528768" y="851652"/>
                  </a:lnTo>
                  <a:lnTo>
                    <a:pt x="2565567" y="830520"/>
                  </a:lnTo>
                  <a:lnTo>
                    <a:pt x="2601477" y="809037"/>
                  </a:lnTo>
                  <a:lnTo>
                    <a:pt x="2636483" y="787209"/>
                  </a:lnTo>
                  <a:lnTo>
                    <a:pt x="2670571" y="765040"/>
                  </a:lnTo>
                  <a:lnTo>
                    <a:pt x="2703725" y="742534"/>
                  </a:lnTo>
                  <a:lnTo>
                    <a:pt x="2735932" y="719697"/>
                  </a:lnTo>
                  <a:lnTo>
                    <a:pt x="2767177" y="696534"/>
                  </a:lnTo>
                  <a:lnTo>
                    <a:pt x="2797446" y="673048"/>
                  </a:lnTo>
                  <a:lnTo>
                    <a:pt x="2854996" y="625131"/>
                  </a:lnTo>
                  <a:lnTo>
                    <a:pt x="2908467" y="575983"/>
                  </a:lnTo>
                  <a:lnTo>
                    <a:pt x="2957742" y="525642"/>
                  </a:lnTo>
                  <a:lnTo>
                    <a:pt x="3002707" y="474148"/>
                  </a:lnTo>
                  <a:lnTo>
                    <a:pt x="3043245" y="421538"/>
                  </a:lnTo>
                  <a:lnTo>
                    <a:pt x="3079240" y="367850"/>
                  </a:lnTo>
                  <a:lnTo>
                    <a:pt x="3095498" y="340613"/>
                  </a:lnTo>
                  <a:lnTo>
                    <a:pt x="3265804" y="340613"/>
                  </a:lnTo>
                  <a:lnTo>
                    <a:pt x="3021076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299716" y="4823460"/>
              <a:ext cx="3362325" cy="1362710"/>
            </a:xfrm>
            <a:custGeom>
              <a:avLst/>
              <a:gdLst/>
              <a:ahLst/>
              <a:cxnLst/>
              <a:rect l="l" t="t" r="r" b="b"/>
              <a:pathLst>
                <a:path w="3362325" h="1362710">
                  <a:moveTo>
                    <a:pt x="340613" y="0"/>
                  </a:moveTo>
                  <a:lnTo>
                    <a:pt x="0" y="0"/>
                  </a:lnTo>
                  <a:lnTo>
                    <a:pt x="682" y="29244"/>
                  </a:lnTo>
                  <a:lnTo>
                    <a:pt x="6098" y="87275"/>
                  </a:lnTo>
                  <a:lnTo>
                    <a:pt x="16825" y="144655"/>
                  </a:lnTo>
                  <a:lnTo>
                    <a:pt x="32755" y="201336"/>
                  </a:lnTo>
                  <a:lnTo>
                    <a:pt x="53779" y="257268"/>
                  </a:lnTo>
                  <a:lnTo>
                    <a:pt x="79787" y="312402"/>
                  </a:lnTo>
                  <a:lnTo>
                    <a:pt x="110670" y="366689"/>
                  </a:lnTo>
                  <a:lnTo>
                    <a:pt x="146320" y="420079"/>
                  </a:lnTo>
                  <a:lnTo>
                    <a:pt x="186628" y="472524"/>
                  </a:lnTo>
                  <a:lnTo>
                    <a:pt x="231485" y="523975"/>
                  </a:lnTo>
                  <a:lnTo>
                    <a:pt x="280781" y="574381"/>
                  </a:lnTo>
                  <a:lnTo>
                    <a:pt x="334407" y="623695"/>
                  </a:lnTo>
                  <a:lnTo>
                    <a:pt x="392256" y="671867"/>
                  </a:lnTo>
                  <a:lnTo>
                    <a:pt x="422729" y="695509"/>
                  </a:lnTo>
                  <a:lnTo>
                    <a:pt x="454217" y="718848"/>
                  </a:lnTo>
                  <a:lnTo>
                    <a:pt x="486705" y="741876"/>
                  </a:lnTo>
                  <a:lnTo>
                    <a:pt x="520181" y="764588"/>
                  </a:lnTo>
                  <a:lnTo>
                    <a:pt x="554631" y="786978"/>
                  </a:lnTo>
                  <a:lnTo>
                    <a:pt x="590041" y="809039"/>
                  </a:lnTo>
                  <a:lnTo>
                    <a:pt x="626397" y="830765"/>
                  </a:lnTo>
                  <a:lnTo>
                    <a:pt x="663686" y="852151"/>
                  </a:lnTo>
                  <a:lnTo>
                    <a:pt x="701894" y="873190"/>
                  </a:lnTo>
                  <a:lnTo>
                    <a:pt x="741008" y="893875"/>
                  </a:lnTo>
                  <a:lnTo>
                    <a:pt x="781013" y="914202"/>
                  </a:lnTo>
                  <a:lnTo>
                    <a:pt x="821897" y="934163"/>
                  </a:lnTo>
                  <a:lnTo>
                    <a:pt x="863646" y="953752"/>
                  </a:lnTo>
                  <a:lnTo>
                    <a:pt x="906246" y="972964"/>
                  </a:lnTo>
                  <a:lnTo>
                    <a:pt x="949683" y="991792"/>
                  </a:lnTo>
                  <a:lnTo>
                    <a:pt x="993944" y="1010230"/>
                  </a:lnTo>
                  <a:lnTo>
                    <a:pt x="1039015" y="1028272"/>
                  </a:lnTo>
                  <a:lnTo>
                    <a:pt x="1084883" y="1045912"/>
                  </a:lnTo>
                  <a:lnTo>
                    <a:pt x="1131533" y="1063143"/>
                  </a:lnTo>
                  <a:lnTo>
                    <a:pt x="1178953" y="1079960"/>
                  </a:lnTo>
                  <a:lnTo>
                    <a:pt x="1227129" y="1096356"/>
                  </a:lnTo>
                  <a:lnTo>
                    <a:pt x="1276047" y="1112325"/>
                  </a:lnTo>
                  <a:lnTo>
                    <a:pt x="1325693" y="1127861"/>
                  </a:lnTo>
                  <a:lnTo>
                    <a:pt x="1376054" y="1142958"/>
                  </a:lnTo>
                  <a:lnTo>
                    <a:pt x="1427116" y="1157610"/>
                  </a:lnTo>
                  <a:lnTo>
                    <a:pt x="1478866" y="1171811"/>
                  </a:lnTo>
                  <a:lnTo>
                    <a:pt x="1531290" y="1185554"/>
                  </a:lnTo>
                  <a:lnTo>
                    <a:pt x="1584374" y="1198833"/>
                  </a:lnTo>
                  <a:lnTo>
                    <a:pt x="1638105" y="1211642"/>
                  </a:lnTo>
                  <a:lnTo>
                    <a:pt x="1692469" y="1223976"/>
                  </a:lnTo>
                  <a:lnTo>
                    <a:pt x="1747452" y="1235827"/>
                  </a:lnTo>
                  <a:lnTo>
                    <a:pt x="1803042" y="1247190"/>
                  </a:lnTo>
                  <a:lnTo>
                    <a:pt x="1859223" y="1258059"/>
                  </a:lnTo>
                  <a:lnTo>
                    <a:pt x="1915983" y="1268427"/>
                  </a:lnTo>
                  <a:lnTo>
                    <a:pt x="1973308" y="1278289"/>
                  </a:lnTo>
                  <a:lnTo>
                    <a:pt x="2031185" y="1287637"/>
                  </a:lnTo>
                  <a:lnTo>
                    <a:pt x="2089599" y="1296467"/>
                  </a:lnTo>
                  <a:lnTo>
                    <a:pt x="2148537" y="1304771"/>
                  </a:lnTo>
                  <a:lnTo>
                    <a:pt x="2207986" y="1312545"/>
                  </a:lnTo>
                  <a:lnTo>
                    <a:pt x="2267932" y="1319780"/>
                  </a:lnTo>
                  <a:lnTo>
                    <a:pt x="2328360" y="1326473"/>
                  </a:lnTo>
                  <a:lnTo>
                    <a:pt x="2389259" y="1332615"/>
                  </a:lnTo>
                  <a:lnTo>
                    <a:pt x="2450613" y="1338202"/>
                  </a:lnTo>
                  <a:lnTo>
                    <a:pt x="2512410" y="1343227"/>
                  </a:lnTo>
                  <a:lnTo>
                    <a:pt x="2574636" y="1347683"/>
                  </a:lnTo>
                  <a:lnTo>
                    <a:pt x="2637277" y="1351566"/>
                  </a:lnTo>
                  <a:lnTo>
                    <a:pt x="2700319" y="1354867"/>
                  </a:lnTo>
                  <a:lnTo>
                    <a:pt x="2763749" y="1357583"/>
                  </a:lnTo>
                  <a:lnTo>
                    <a:pt x="2827553" y="1359705"/>
                  </a:lnTo>
                  <a:lnTo>
                    <a:pt x="2891718" y="1361229"/>
                  </a:lnTo>
                  <a:lnTo>
                    <a:pt x="2956230" y="1362148"/>
                  </a:lnTo>
                  <a:lnTo>
                    <a:pt x="3021075" y="1362455"/>
                  </a:lnTo>
                  <a:lnTo>
                    <a:pt x="3361817" y="1362455"/>
                  </a:lnTo>
                  <a:lnTo>
                    <a:pt x="3296966" y="1362148"/>
                  </a:lnTo>
                  <a:lnTo>
                    <a:pt x="3232450" y="1361229"/>
                  </a:lnTo>
                  <a:lnTo>
                    <a:pt x="3168280" y="1359705"/>
                  </a:lnTo>
                  <a:lnTo>
                    <a:pt x="3104471" y="1357583"/>
                  </a:lnTo>
                  <a:lnTo>
                    <a:pt x="3041037" y="1354867"/>
                  </a:lnTo>
                  <a:lnTo>
                    <a:pt x="2977990" y="1351566"/>
                  </a:lnTo>
                  <a:lnTo>
                    <a:pt x="2915345" y="1347683"/>
                  </a:lnTo>
                  <a:lnTo>
                    <a:pt x="2853116" y="1343227"/>
                  </a:lnTo>
                  <a:lnTo>
                    <a:pt x="2791315" y="1338202"/>
                  </a:lnTo>
                  <a:lnTo>
                    <a:pt x="2729957" y="1332615"/>
                  </a:lnTo>
                  <a:lnTo>
                    <a:pt x="2669054" y="1326473"/>
                  </a:lnTo>
                  <a:lnTo>
                    <a:pt x="2608622" y="1319780"/>
                  </a:lnTo>
                  <a:lnTo>
                    <a:pt x="2548673" y="1312545"/>
                  </a:lnTo>
                  <a:lnTo>
                    <a:pt x="2489221" y="1304771"/>
                  </a:lnTo>
                  <a:lnTo>
                    <a:pt x="2430279" y="1296467"/>
                  </a:lnTo>
                  <a:lnTo>
                    <a:pt x="2371862" y="1287637"/>
                  </a:lnTo>
                  <a:lnTo>
                    <a:pt x="2313982" y="1278289"/>
                  </a:lnTo>
                  <a:lnTo>
                    <a:pt x="2256654" y="1268427"/>
                  </a:lnTo>
                  <a:lnTo>
                    <a:pt x="2199891" y="1258059"/>
                  </a:lnTo>
                  <a:lnTo>
                    <a:pt x="2143707" y="1247190"/>
                  </a:lnTo>
                  <a:lnTo>
                    <a:pt x="2088115" y="1235827"/>
                  </a:lnTo>
                  <a:lnTo>
                    <a:pt x="2033129" y="1223976"/>
                  </a:lnTo>
                  <a:lnTo>
                    <a:pt x="1978763" y="1211642"/>
                  </a:lnTo>
                  <a:lnTo>
                    <a:pt x="1925029" y="1198833"/>
                  </a:lnTo>
                  <a:lnTo>
                    <a:pt x="1871943" y="1185554"/>
                  </a:lnTo>
                  <a:lnTo>
                    <a:pt x="1819517" y="1171811"/>
                  </a:lnTo>
                  <a:lnTo>
                    <a:pt x="1767765" y="1157610"/>
                  </a:lnTo>
                  <a:lnTo>
                    <a:pt x="1716701" y="1142958"/>
                  </a:lnTo>
                  <a:lnTo>
                    <a:pt x="1666338" y="1127861"/>
                  </a:lnTo>
                  <a:lnTo>
                    <a:pt x="1616690" y="1112325"/>
                  </a:lnTo>
                  <a:lnTo>
                    <a:pt x="1567770" y="1096356"/>
                  </a:lnTo>
                  <a:lnTo>
                    <a:pt x="1519593" y="1079960"/>
                  </a:lnTo>
                  <a:lnTo>
                    <a:pt x="1472171" y="1063143"/>
                  </a:lnTo>
                  <a:lnTo>
                    <a:pt x="1425519" y="1045912"/>
                  </a:lnTo>
                  <a:lnTo>
                    <a:pt x="1379649" y="1028272"/>
                  </a:lnTo>
                  <a:lnTo>
                    <a:pt x="1334577" y="1010230"/>
                  </a:lnTo>
                  <a:lnTo>
                    <a:pt x="1290315" y="991792"/>
                  </a:lnTo>
                  <a:lnTo>
                    <a:pt x="1246876" y="972964"/>
                  </a:lnTo>
                  <a:lnTo>
                    <a:pt x="1204275" y="953752"/>
                  </a:lnTo>
                  <a:lnTo>
                    <a:pt x="1162525" y="934163"/>
                  </a:lnTo>
                  <a:lnTo>
                    <a:pt x="1121640" y="914202"/>
                  </a:lnTo>
                  <a:lnTo>
                    <a:pt x="1081634" y="893875"/>
                  </a:lnTo>
                  <a:lnTo>
                    <a:pt x="1042519" y="873190"/>
                  </a:lnTo>
                  <a:lnTo>
                    <a:pt x="1004310" y="852151"/>
                  </a:lnTo>
                  <a:lnTo>
                    <a:pt x="967020" y="830765"/>
                  </a:lnTo>
                  <a:lnTo>
                    <a:pt x="930663" y="809039"/>
                  </a:lnTo>
                  <a:lnTo>
                    <a:pt x="895253" y="786978"/>
                  </a:lnTo>
                  <a:lnTo>
                    <a:pt x="860802" y="764588"/>
                  </a:lnTo>
                  <a:lnTo>
                    <a:pt x="827326" y="741876"/>
                  </a:lnTo>
                  <a:lnTo>
                    <a:pt x="794836" y="718848"/>
                  </a:lnTo>
                  <a:lnTo>
                    <a:pt x="763348" y="695509"/>
                  </a:lnTo>
                  <a:lnTo>
                    <a:pt x="732874" y="671867"/>
                  </a:lnTo>
                  <a:lnTo>
                    <a:pt x="675025" y="623695"/>
                  </a:lnTo>
                  <a:lnTo>
                    <a:pt x="621397" y="574381"/>
                  </a:lnTo>
                  <a:lnTo>
                    <a:pt x="572101" y="523975"/>
                  </a:lnTo>
                  <a:lnTo>
                    <a:pt x="527244" y="472524"/>
                  </a:lnTo>
                  <a:lnTo>
                    <a:pt x="486935" y="420079"/>
                  </a:lnTo>
                  <a:lnTo>
                    <a:pt x="451285" y="366689"/>
                  </a:lnTo>
                  <a:lnTo>
                    <a:pt x="420401" y="312402"/>
                  </a:lnTo>
                  <a:lnTo>
                    <a:pt x="394393" y="257268"/>
                  </a:lnTo>
                  <a:lnTo>
                    <a:pt x="373369" y="201336"/>
                  </a:lnTo>
                  <a:lnTo>
                    <a:pt x="357439" y="144655"/>
                  </a:lnTo>
                  <a:lnTo>
                    <a:pt x="346712" y="87275"/>
                  </a:lnTo>
                  <a:lnTo>
                    <a:pt x="341296" y="29244"/>
                  </a:lnTo>
                  <a:lnTo>
                    <a:pt x="340613" y="0"/>
                  </a:lnTo>
                  <a:close/>
                </a:path>
              </a:pathLst>
            </a:custGeom>
            <a:solidFill>
              <a:srgbClr val="BE63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299716" y="4823460"/>
              <a:ext cx="6457315" cy="1362710"/>
            </a:xfrm>
            <a:custGeom>
              <a:avLst/>
              <a:gdLst/>
              <a:ahLst/>
              <a:cxnLst/>
              <a:rect l="l" t="t" r="r" b="b"/>
              <a:pathLst>
                <a:path w="6457315" h="1362710">
                  <a:moveTo>
                    <a:pt x="3191383" y="1360296"/>
                  </a:moveTo>
                  <a:lnTo>
                    <a:pt x="3254729" y="1358384"/>
                  </a:lnTo>
                  <a:lnTo>
                    <a:pt x="3317751" y="1355886"/>
                  </a:lnTo>
                  <a:lnTo>
                    <a:pt x="3380434" y="1352808"/>
                  </a:lnTo>
                  <a:lnTo>
                    <a:pt x="3442763" y="1349154"/>
                  </a:lnTo>
                  <a:lnTo>
                    <a:pt x="3504722" y="1344932"/>
                  </a:lnTo>
                  <a:lnTo>
                    <a:pt x="3566298" y="1340145"/>
                  </a:lnTo>
                  <a:lnTo>
                    <a:pt x="3627476" y="1334799"/>
                  </a:lnTo>
                  <a:lnTo>
                    <a:pt x="3688240" y="1328901"/>
                  </a:lnTo>
                  <a:lnTo>
                    <a:pt x="3748576" y="1322455"/>
                  </a:lnTo>
                  <a:lnTo>
                    <a:pt x="3808470" y="1315466"/>
                  </a:lnTo>
                  <a:lnTo>
                    <a:pt x="3867906" y="1307942"/>
                  </a:lnTo>
                  <a:lnTo>
                    <a:pt x="3926869" y="1299885"/>
                  </a:lnTo>
                  <a:lnTo>
                    <a:pt x="3985346" y="1291304"/>
                  </a:lnTo>
                  <a:lnTo>
                    <a:pt x="4043321" y="1282201"/>
                  </a:lnTo>
                  <a:lnTo>
                    <a:pt x="4100779" y="1272585"/>
                  </a:lnTo>
                  <a:lnTo>
                    <a:pt x="4157705" y="1262458"/>
                  </a:lnTo>
                  <a:lnTo>
                    <a:pt x="4214086" y="1251828"/>
                  </a:lnTo>
                  <a:lnTo>
                    <a:pt x="4269905" y="1240700"/>
                  </a:lnTo>
                  <a:lnTo>
                    <a:pt x="4325149" y="1229078"/>
                  </a:lnTo>
                  <a:lnTo>
                    <a:pt x="4379802" y="1216969"/>
                  </a:lnTo>
                  <a:lnTo>
                    <a:pt x="4433850" y="1204378"/>
                  </a:lnTo>
                  <a:lnTo>
                    <a:pt x="4487278" y="1191311"/>
                  </a:lnTo>
                  <a:lnTo>
                    <a:pt x="4540071" y="1177772"/>
                  </a:lnTo>
                  <a:lnTo>
                    <a:pt x="4592215" y="1163768"/>
                  </a:lnTo>
                  <a:lnTo>
                    <a:pt x="4643694" y="1149304"/>
                  </a:lnTo>
                  <a:lnTo>
                    <a:pt x="4694494" y="1134385"/>
                  </a:lnTo>
                  <a:lnTo>
                    <a:pt x="4744601" y="1119017"/>
                  </a:lnTo>
                  <a:lnTo>
                    <a:pt x="4793998" y="1103205"/>
                  </a:lnTo>
                  <a:lnTo>
                    <a:pt x="4842672" y="1086955"/>
                  </a:lnTo>
                  <a:lnTo>
                    <a:pt x="4890608" y="1070272"/>
                  </a:lnTo>
                  <a:lnTo>
                    <a:pt x="4937791" y="1053161"/>
                  </a:lnTo>
                  <a:lnTo>
                    <a:pt x="4984206" y="1035629"/>
                  </a:lnTo>
                  <a:lnTo>
                    <a:pt x="5029839" y="1017681"/>
                  </a:lnTo>
                  <a:lnTo>
                    <a:pt x="5074675" y="999321"/>
                  </a:lnTo>
                  <a:lnTo>
                    <a:pt x="5118698" y="980556"/>
                  </a:lnTo>
                  <a:lnTo>
                    <a:pt x="5161894" y="961391"/>
                  </a:lnTo>
                  <a:lnTo>
                    <a:pt x="5204249" y="941832"/>
                  </a:lnTo>
                  <a:lnTo>
                    <a:pt x="5245748" y="921883"/>
                  </a:lnTo>
                  <a:lnTo>
                    <a:pt x="5286375" y="901551"/>
                  </a:lnTo>
                  <a:lnTo>
                    <a:pt x="5326117" y="880841"/>
                  </a:lnTo>
                  <a:lnTo>
                    <a:pt x="5364957" y="859758"/>
                  </a:lnTo>
                  <a:lnTo>
                    <a:pt x="5402883" y="838308"/>
                  </a:lnTo>
                  <a:lnTo>
                    <a:pt x="5439878" y="816496"/>
                  </a:lnTo>
                  <a:lnTo>
                    <a:pt x="5475928" y="794328"/>
                  </a:lnTo>
                  <a:lnTo>
                    <a:pt x="5511018" y="771809"/>
                  </a:lnTo>
                  <a:lnTo>
                    <a:pt x="5545134" y="748945"/>
                  </a:lnTo>
                  <a:lnTo>
                    <a:pt x="5578260" y="725741"/>
                  </a:lnTo>
                  <a:lnTo>
                    <a:pt x="5610383" y="702202"/>
                  </a:lnTo>
                  <a:lnTo>
                    <a:pt x="5641486" y="678335"/>
                  </a:lnTo>
                  <a:lnTo>
                    <a:pt x="5671556" y="654144"/>
                  </a:lnTo>
                  <a:lnTo>
                    <a:pt x="5728536" y="604814"/>
                  </a:lnTo>
                  <a:lnTo>
                    <a:pt x="5781203" y="554255"/>
                  </a:lnTo>
                  <a:lnTo>
                    <a:pt x="5829441" y="502512"/>
                  </a:lnTo>
                  <a:lnTo>
                    <a:pt x="5873131" y="449628"/>
                  </a:lnTo>
                  <a:lnTo>
                    <a:pt x="5912155" y="395648"/>
                  </a:lnTo>
                  <a:lnTo>
                    <a:pt x="5946393" y="340613"/>
                  </a:lnTo>
                  <a:lnTo>
                    <a:pt x="5776086" y="340613"/>
                  </a:lnTo>
                  <a:lnTo>
                    <a:pt x="6212585" y="0"/>
                  </a:lnTo>
                  <a:lnTo>
                    <a:pt x="6457314" y="340613"/>
                  </a:lnTo>
                  <a:lnTo>
                    <a:pt x="6287008" y="340613"/>
                  </a:lnTo>
                  <a:lnTo>
                    <a:pt x="6270763" y="367831"/>
                  </a:lnTo>
                  <a:lnTo>
                    <a:pt x="6234782" y="421497"/>
                  </a:lnTo>
                  <a:lnTo>
                    <a:pt x="6194241" y="474104"/>
                  </a:lnTo>
                  <a:lnTo>
                    <a:pt x="6149254" y="525613"/>
                  </a:lnTo>
                  <a:lnTo>
                    <a:pt x="6099935" y="575984"/>
                  </a:lnTo>
                  <a:lnTo>
                    <a:pt x="6046400" y="625176"/>
                  </a:lnTo>
                  <a:lnTo>
                    <a:pt x="5988761" y="673151"/>
                  </a:lnTo>
                  <a:lnTo>
                    <a:pt x="5958438" y="696669"/>
                  </a:lnTo>
                  <a:lnTo>
                    <a:pt x="5927133" y="719867"/>
                  </a:lnTo>
                  <a:lnTo>
                    <a:pt x="5894859" y="742741"/>
                  </a:lnTo>
                  <a:lnTo>
                    <a:pt x="5861631" y="765285"/>
                  </a:lnTo>
                  <a:lnTo>
                    <a:pt x="5827462" y="787495"/>
                  </a:lnTo>
                  <a:lnTo>
                    <a:pt x="5792368" y="809366"/>
                  </a:lnTo>
                  <a:lnTo>
                    <a:pt x="5756362" y="830892"/>
                  </a:lnTo>
                  <a:lnTo>
                    <a:pt x="5719460" y="852068"/>
                  </a:lnTo>
                  <a:lnTo>
                    <a:pt x="5681674" y="872890"/>
                  </a:lnTo>
                  <a:lnTo>
                    <a:pt x="5643019" y="893353"/>
                  </a:lnTo>
                  <a:lnTo>
                    <a:pt x="5603510" y="913451"/>
                  </a:lnTo>
                  <a:lnTo>
                    <a:pt x="5563162" y="933180"/>
                  </a:lnTo>
                  <a:lnTo>
                    <a:pt x="5521987" y="952535"/>
                  </a:lnTo>
                  <a:lnTo>
                    <a:pt x="5480001" y="971510"/>
                  </a:lnTo>
                  <a:lnTo>
                    <a:pt x="5437217" y="990101"/>
                  </a:lnTo>
                  <a:lnTo>
                    <a:pt x="5393651" y="1008302"/>
                  </a:lnTo>
                  <a:lnTo>
                    <a:pt x="5349316" y="1026110"/>
                  </a:lnTo>
                  <a:lnTo>
                    <a:pt x="5304226" y="1043517"/>
                  </a:lnTo>
                  <a:lnTo>
                    <a:pt x="5258397" y="1060521"/>
                  </a:lnTo>
                  <a:lnTo>
                    <a:pt x="5211841" y="1077115"/>
                  </a:lnTo>
                  <a:lnTo>
                    <a:pt x="5164574" y="1093295"/>
                  </a:lnTo>
                  <a:lnTo>
                    <a:pt x="5116610" y="1109056"/>
                  </a:lnTo>
                  <a:lnTo>
                    <a:pt x="5067963" y="1124392"/>
                  </a:lnTo>
                  <a:lnTo>
                    <a:pt x="5018647" y="1139299"/>
                  </a:lnTo>
                  <a:lnTo>
                    <a:pt x="4968677" y="1153772"/>
                  </a:lnTo>
                  <a:lnTo>
                    <a:pt x="4918067" y="1167806"/>
                  </a:lnTo>
                  <a:lnTo>
                    <a:pt x="4866831" y="1181395"/>
                  </a:lnTo>
                  <a:lnTo>
                    <a:pt x="4814983" y="1194535"/>
                  </a:lnTo>
                  <a:lnTo>
                    <a:pt x="4762538" y="1207221"/>
                  </a:lnTo>
                  <a:lnTo>
                    <a:pt x="4709510" y="1219448"/>
                  </a:lnTo>
                  <a:lnTo>
                    <a:pt x="4655914" y="1231211"/>
                  </a:lnTo>
                  <a:lnTo>
                    <a:pt x="4601763" y="1242504"/>
                  </a:lnTo>
                  <a:lnTo>
                    <a:pt x="4547071" y="1253324"/>
                  </a:lnTo>
                  <a:lnTo>
                    <a:pt x="4491854" y="1263664"/>
                  </a:lnTo>
                  <a:lnTo>
                    <a:pt x="4436126" y="1273520"/>
                  </a:lnTo>
                  <a:lnTo>
                    <a:pt x="4379900" y="1282887"/>
                  </a:lnTo>
                  <a:lnTo>
                    <a:pt x="4323191" y="1291760"/>
                  </a:lnTo>
                  <a:lnTo>
                    <a:pt x="4266013" y="1300133"/>
                  </a:lnTo>
                  <a:lnTo>
                    <a:pt x="4208381" y="1308003"/>
                  </a:lnTo>
                  <a:lnTo>
                    <a:pt x="4150309" y="1315364"/>
                  </a:lnTo>
                  <a:lnTo>
                    <a:pt x="4091811" y="1322210"/>
                  </a:lnTo>
                  <a:lnTo>
                    <a:pt x="4032902" y="1328538"/>
                  </a:lnTo>
                  <a:lnTo>
                    <a:pt x="3973595" y="1334341"/>
                  </a:lnTo>
                  <a:lnTo>
                    <a:pt x="3913905" y="1339615"/>
                  </a:lnTo>
                  <a:lnTo>
                    <a:pt x="3853846" y="1344356"/>
                  </a:lnTo>
                  <a:lnTo>
                    <a:pt x="3793433" y="1348557"/>
                  </a:lnTo>
                  <a:lnTo>
                    <a:pt x="3732680" y="1352215"/>
                  </a:lnTo>
                  <a:lnTo>
                    <a:pt x="3671601" y="1355323"/>
                  </a:lnTo>
                  <a:lnTo>
                    <a:pt x="3610210" y="1357877"/>
                  </a:lnTo>
                  <a:lnTo>
                    <a:pt x="3548522" y="1359873"/>
                  </a:lnTo>
                  <a:lnTo>
                    <a:pt x="3486551" y="1361304"/>
                  </a:lnTo>
                  <a:lnTo>
                    <a:pt x="3424311" y="1362167"/>
                  </a:lnTo>
                  <a:lnTo>
                    <a:pt x="3361817" y="1362455"/>
                  </a:lnTo>
                  <a:lnTo>
                    <a:pt x="3021075" y="1362455"/>
                  </a:lnTo>
                  <a:lnTo>
                    <a:pt x="2956230" y="1362148"/>
                  </a:lnTo>
                  <a:lnTo>
                    <a:pt x="2891718" y="1361229"/>
                  </a:lnTo>
                  <a:lnTo>
                    <a:pt x="2827553" y="1359705"/>
                  </a:lnTo>
                  <a:lnTo>
                    <a:pt x="2763749" y="1357583"/>
                  </a:lnTo>
                  <a:lnTo>
                    <a:pt x="2700319" y="1354867"/>
                  </a:lnTo>
                  <a:lnTo>
                    <a:pt x="2637277" y="1351566"/>
                  </a:lnTo>
                  <a:lnTo>
                    <a:pt x="2574636" y="1347683"/>
                  </a:lnTo>
                  <a:lnTo>
                    <a:pt x="2512410" y="1343227"/>
                  </a:lnTo>
                  <a:lnTo>
                    <a:pt x="2450613" y="1338202"/>
                  </a:lnTo>
                  <a:lnTo>
                    <a:pt x="2389259" y="1332615"/>
                  </a:lnTo>
                  <a:lnTo>
                    <a:pt x="2328360" y="1326473"/>
                  </a:lnTo>
                  <a:lnTo>
                    <a:pt x="2267932" y="1319780"/>
                  </a:lnTo>
                  <a:lnTo>
                    <a:pt x="2207986" y="1312545"/>
                  </a:lnTo>
                  <a:lnTo>
                    <a:pt x="2148537" y="1304771"/>
                  </a:lnTo>
                  <a:lnTo>
                    <a:pt x="2089599" y="1296467"/>
                  </a:lnTo>
                  <a:lnTo>
                    <a:pt x="2031185" y="1287637"/>
                  </a:lnTo>
                  <a:lnTo>
                    <a:pt x="1973308" y="1278289"/>
                  </a:lnTo>
                  <a:lnTo>
                    <a:pt x="1915983" y="1268427"/>
                  </a:lnTo>
                  <a:lnTo>
                    <a:pt x="1859223" y="1258059"/>
                  </a:lnTo>
                  <a:lnTo>
                    <a:pt x="1803042" y="1247190"/>
                  </a:lnTo>
                  <a:lnTo>
                    <a:pt x="1747452" y="1235827"/>
                  </a:lnTo>
                  <a:lnTo>
                    <a:pt x="1692469" y="1223976"/>
                  </a:lnTo>
                  <a:lnTo>
                    <a:pt x="1638105" y="1211642"/>
                  </a:lnTo>
                  <a:lnTo>
                    <a:pt x="1584374" y="1198833"/>
                  </a:lnTo>
                  <a:lnTo>
                    <a:pt x="1531290" y="1185554"/>
                  </a:lnTo>
                  <a:lnTo>
                    <a:pt x="1478866" y="1171811"/>
                  </a:lnTo>
                  <a:lnTo>
                    <a:pt x="1427116" y="1157610"/>
                  </a:lnTo>
                  <a:lnTo>
                    <a:pt x="1376054" y="1142958"/>
                  </a:lnTo>
                  <a:lnTo>
                    <a:pt x="1325693" y="1127861"/>
                  </a:lnTo>
                  <a:lnTo>
                    <a:pt x="1276047" y="1112325"/>
                  </a:lnTo>
                  <a:lnTo>
                    <a:pt x="1227129" y="1096356"/>
                  </a:lnTo>
                  <a:lnTo>
                    <a:pt x="1178953" y="1079960"/>
                  </a:lnTo>
                  <a:lnTo>
                    <a:pt x="1131533" y="1063143"/>
                  </a:lnTo>
                  <a:lnTo>
                    <a:pt x="1084883" y="1045912"/>
                  </a:lnTo>
                  <a:lnTo>
                    <a:pt x="1039015" y="1028272"/>
                  </a:lnTo>
                  <a:lnTo>
                    <a:pt x="993944" y="1010230"/>
                  </a:lnTo>
                  <a:lnTo>
                    <a:pt x="949683" y="991792"/>
                  </a:lnTo>
                  <a:lnTo>
                    <a:pt x="906246" y="972964"/>
                  </a:lnTo>
                  <a:lnTo>
                    <a:pt x="863646" y="953752"/>
                  </a:lnTo>
                  <a:lnTo>
                    <a:pt x="821897" y="934163"/>
                  </a:lnTo>
                  <a:lnTo>
                    <a:pt x="781013" y="914202"/>
                  </a:lnTo>
                  <a:lnTo>
                    <a:pt x="741008" y="893875"/>
                  </a:lnTo>
                  <a:lnTo>
                    <a:pt x="701894" y="873190"/>
                  </a:lnTo>
                  <a:lnTo>
                    <a:pt x="663686" y="852151"/>
                  </a:lnTo>
                  <a:lnTo>
                    <a:pt x="626397" y="830765"/>
                  </a:lnTo>
                  <a:lnTo>
                    <a:pt x="590041" y="809039"/>
                  </a:lnTo>
                  <a:lnTo>
                    <a:pt x="554631" y="786978"/>
                  </a:lnTo>
                  <a:lnTo>
                    <a:pt x="520181" y="764588"/>
                  </a:lnTo>
                  <a:lnTo>
                    <a:pt x="486705" y="741876"/>
                  </a:lnTo>
                  <a:lnTo>
                    <a:pt x="454217" y="718848"/>
                  </a:lnTo>
                  <a:lnTo>
                    <a:pt x="422729" y="695509"/>
                  </a:lnTo>
                  <a:lnTo>
                    <a:pt x="392256" y="671867"/>
                  </a:lnTo>
                  <a:lnTo>
                    <a:pt x="334407" y="623695"/>
                  </a:lnTo>
                  <a:lnTo>
                    <a:pt x="280781" y="574381"/>
                  </a:lnTo>
                  <a:lnTo>
                    <a:pt x="231485" y="523975"/>
                  </a:lnTo>
                  <a:lnTo>
                    <a:pt x="186628" y="472524"/>
                  </a:lnTo>
                  <a:lnTo>
                    <a:pt x="146320" y="420079"/>
                  </a:lnTo>
                  <a:lnTo>
                    <a:pt x="110670" y="366689"/>
                  </a:lnTo>
                  <a:lnTo>
                    <a:pt x="79787" y="312402"/>
                  </a:lnTo>
                  <a:lnTo>
                    <a:pt x="53779" y="257268"/>
                  </a:lnTo>
                  <a:lnTo>
                    <a:pt x="32755" y="201336"/>
                  </a:lnTo>
                  <a:lnTo>
                    <a:pt x="16825" y="144655"/>
                  </a:lnTo>
                  <a:lnTo>
                    <a:pt x="6098" y="87275"/>
                  </a:lnTo>
                  <a:lnTo>
                    <a:pt x="682" y="29244"/>
                  </a:lnTo>
                  <a:lnTo>
                    <a:pt x="0" y="0"/>
                  </a:lnTo>
                  <a:lnTo>
                    <a:pt x="340613" y="0"/>
                  </a:lnTo>
                  <a:lnTo>
                    <a:pt x="341296" y="29244"/>
                  </a:lnTo>
                  <a:lnTo>
                    <a:pt x="343333" y="58337"/>
                  </a:lnTo>
                  <a:lnTo>
                    <a:pt x="351418" y="116049"/>
                  </a:lnTo>
                  <a:lnTo>
                    <a:pt x="364761" y="173086"/>
                  </a:lnTo>
                  <a:lnTo>
                    <a:pt x="383251" y="229398"/>
                  </a:lnTo>
                  <a:lnTo>
                    <a:pt x="406781" y="284938"/>
                  </a:lnTo>
                  <a:lnTo>
                    <a:pt x="435240" y="339654"/>
                  </a:lnTo>
                  <a:lnTo>
                    <a:pt x="468521" y="393499"/>
                  </a:lnTo>
                  <a:lnTo>
                    <a:pt x="506514" y="446423"/>
                  </a:lnTo>
                  <a:lnTo>
                    <a:pt x="549110" y="498377"/>
                  </a:lnTo>
                  <a:lnTo>
                    <a:pt x="596201" y="549312"/>
                  </a:lnTo>
                  <a:lnTo>
                    <a:pt x="647677" y="599178"/>
                  </a:lnTo>
                  <a:lnTo>
                    <a:pt x="703429" y="647927"/>
                  </a:lnTo>
                  <a:lnTo>
                    <a:pt x="763348" y="695509"/>
                  </a:lnTo>
                  <a:lnTo>
                    <a:pt x="794836" y="718848"/>
                  </a:lnTo>
                  <a:lnTo>
                    <a:pt x="827326" y="741876"/>
                  </a:lnTo>
                  <a:lnTo>
                    <a:pt x="860802" y="764588"/>
                  </a:lnTo>
                  <a:lnTo>
                    <a:pt x="895253" y="786978"/>
                  </a:lnTo>
                  <a:lnTo>
                    <a:pt x="930663" y="809039"/>
                  </a:lnTo>
                  <a:lnTo>
                    <a:pt x="967020" y="830765"/>
                  </a:lnTo>
                  <a:lnTo>
                    <a:pt x="1004310" y="852151"/>
                  </a:lnTo>
                  <a:lnTo>
                    <a:pt x="1042519" y="873190"/>
                  </a:lnTo>
                  <a:lnTo>
                    <a:pt x="1081634" y="893875"/>
                  </a:lnTo>
                  <a:lnTo>
                    <a:pt x="1121640" y="914202"/>
                  </a:lnTo>
                  <a:lnTo>
                    <a:pt x="1162525" y="934163"/>
                  </a:lnTo>
                  <a:lnTo>
                    <a:pt x="1204275" y="953752"/>
                  </a:lnTo>
                  <a:lnTo>
                    <a:pt x="1246876" y="972964"/>
                  </a:lnTo>
                  <a:lnTo>
                    <a:pt x="1290315" y="991792"/>
                  </a:lnTo>
                  <a:lnTo>
                    <a:pt x="1334577" y="1010230"/>
                  </a:lnTo>
                  <a:lnTo>
                    <a:pt x="1379649" y="1028272"/>
                  </a:lnTo>
                  <a:lnTo>
                    <a:pt x="1425519" y="1045912"/>
                  </a:lnTo>
                  <a:lnTo>
                    <a:pt x="1472171" y="1063143"/>
                  </a:lnTo>
                  <a:lnTo>
                    <a:pt x="1519593" y="1079960"/>
                  </a:lnTo>
                  <a:lnTo>
                    <a:pt x="1567770" y="1096356"/>
                  </a:lnTo>
                  <a:lnTo>
                    <a:pt x="1616690" y="1112325"/>
                  </a:lnTo>
                  <a:lnTo>
                    <a:pt x="1666338" y="1127861"/>
                  </a:lnTo>
                  <a:lnTo>
                    <a:pt x="1716701" y="1142958"/>
                  </a:lnTo>
                  <a:lnTo>
                    <a:pt x="1767765" y="1157610"/>
                  </a:lnTo>
                  <a:lnTo>
                    <a:pt x="1819517" y="1171811"/>
                  </a:lnTo>
                  <a:lnTo>
                    <a:pt x="1871943" y="1185554"/>
                  </a:lnTo>
                  <a:lnTo>
                    <a:pt x="1925029" y="1198833"/>
                  </a:lnTo>
                  <a:lnTo>
                    <a:pt x="1978763" y="1211642"/>
                  </a:lnTo>
                  <a:lnTo>
                    <a:pt x="2033129" y="1223976"/>
                  </a:lnTo>
                  <a:lnTo>
                    <a:pt x="2088115" y="1235827"/>
                  </a:lnTo>
                  <a:lnTo>
                    <a:pt x="2143707" y="1247190"/>
                  </a:lnTo>
                  <a:lnTo>
                    <a:pt x="2199891" y="1258059"/>
                  </a:lnTo>
                  <a:lnTo>
                    <a:pt x="2256654" y="1268427"/>
                  </a:lnTo>
                  <a:lnTo>
                    <a:pt x="2313982" y="1278289"/>
                  </a:lnTo>
                  <a:lnTo>
                    <a:pt x="2371862" y="1287637"/>
                  </a:lnTo>
                  <a:lnTo>
                    <a:pt x="2430279" y="1296467"/>
                  </a:lnTo>
                  <a:lnTo>
                    <a:pt x="2489221" y="1304771"/>
                  </a:lnTo>
                  <a:lnTo>
                    <a:pt x="2548673" y="1312545"/>
                  </a:lnTo>
                  <a:lnTo>
                    <a:pt x="2608622" y="1319780"/>
                  </a:lnTo>
                  <a:lnTo>
                    <a:pt x="2669054" y="1326473"/>
                  </a:lnTo>
                  <a:lnTo>
                    <a:pt x="2729957" y="1332615"/>
                  </a:lnTo>
                  <a:lnTo>
                    <a:pt x="2791315" y="1338202"/>
                  </a:lnTo>
                  <a:lnTo>
                    <a:pt x="2853116" y="1343227"/>
                  </a:lnTo>
                  <a:lnTo>
                    <a:pt x="2915345" y="1347683"/>
                  </a:lnTo>
                  <a:lnTo>
                    <a:pt x="2977990" y="1351566"/>
                  </a:lnTo>
                  <a:lnTo>
                    <a:pt x="3041037" y="1354867"/>
                  </a:lnTo>
                  <a:lnTo>
                    <a:pt x="3104471" y="1357583"/>
                  </a:lnTo>
                  <a:lnTo>
                    <a:pt x="3168280" y="1359705"/>
                  </a:lnTo>
                  <a:lnTo>
                    <a:pt x="3232450" y="1361229"/>
                  </a:lnTo>
                  <a:lnTo>
                    <a:pt x="3296966" y="1362148"/>
                  </a:lnTo>
                  <a:lnTo>
                    <a:pt x="3361817" y="1362455"/>
                  </a:lnTo>
                </a:path>
              </a:pathLst>
            </a:custGeom>
            <a:ln w="12192">
              <a:solidFill>
                <a:srgbClr val="AD5A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2438400" y="1042416"/>
            <a:ext cx="6375400" cy="596265"/>
            <a:chOff x="2438400" y="1042416"/>
            <a:chExt cx="6375400" cy="596265"/>
          </a:xfrm>
        </p:grpSpPr>
        <p:sp>
          <p:nvSpPr>
            <p:cNvPr id="19" name="object 19"/>
            <p:cNvSpPr/>
            <p:nvPr/>
          </p:nvSpPr>
          <p:spPr>
            <a:xfrm>
              <a:off x="7217790" y="1048512"/>
              <a:ext cx="1590040" cy="556260"/>
            </a:xfrm>
            <a:custGeom>
              <a:avLst/>
              <a:gdLst/>
              <a:ahLst/>
              <a:cxnLst/>
              <a:rect l="l" t="t" r="r" b="b"/>
              <a:pathLst>
                <a:path w="1590040" h="556260">
                  <a:moveTo>
                    <a:pt x="139064" y="0"/>
                  </a:moveTo>
                  <a:lnTo>
                    <a:pt x="0" y="0"/>
                  </a:lnTo>
                  <a:lnTo>
                    <a:pt x="64762" y="568"/>
                  </a:lnTo>
                  <a:lnTo>
                    <a:pt x="128904" y="2258"/>
                  </a:lnTo>
                  <a:lnTo>
                    <a:pt x="192352" y="5049"/>
                  </a:lnTo>
                  <a:lnTo>
                    <a:pt x="255036" y="8919"/>
                  </a:lnTo>
                  <a:lnTo>
                    <a:pt x="316883" y="13846"/>
                  </a:lnTo>
                  <a:lnTo>
                    <a:pt x="377821" y="19808"/>
                  </a:lnTo>
                  <a:lnTo>
                    <a:pt x="437780" y="26785"/>
                  </a:lnTo>
                  <a:lnTo>
                    <a:pt x="496687" y="34753"/>
                  </a:lnTo>
                  <a:lnTo>
                    <a:pt x="554470" y="43692"/>
                  </a:lnTo>
                  <a:lnTo>
                    <a:pt x="611058" y="53579"/>
                  </a:lnTo>
                  <a:lnTo>
                    <a:pt x="666378" y="64394"/>
                  </a:lnTo>
                  <a:lnTo>
                    <a:pt x="720360" y="76114"/>
                  </a:lnTo>
                  <a:lnTo>
                    <a:pt x="772931" y="88718"/>
                  </a:lnTo>
                  <a:lnTo>
                    <a:pt x="824019" y="102184"/>
                  </a:lnTo>
                  <a:lnTo>
                    <a:pt x="873553" y="116490"/>
                  </a:lnTo>
                  <a:lnTo>
                    <a:pt x="921461" y="131615"/>
                  </a:lnTo>
                  <a:lnTo>
                    <a:pt x="967672" y="147537"/>
                  </a:lnTo>
                  <a:lnTo>
                    <a:pt x="1012112" y="164235"/>
                  </a:lnTo>
                  <a:lnTo>
                    <a:pt x="1054712" y="181686"/>
                  </a:lnTo>
                  <a:lnTo>
                    <a:pt x="1095398" y="199869"/>
                  </a:lnTo>
                  <a:lnTo>
                    <a:pt x="1134099" y="218763"/>
                  </a:lnTo>
                  <a:lnTo>
                    <a:pt x="1170744" y="238345"/>
                  </a:lnTo>
                  <a:lnTo>
                    <a:pt x="1205261" y="258594"/>
                  </a:lnTo>
                  <a:lnTo>
                    <a:pt x="1237577" y="279489"/>
                  </a:lnTo>
                  <a:lnTo>
                    <a:pt x="1295322" y="323127"/>
                  </a:lnTo>
                  <a:lnTo>
                    <a:pt x="1343405" y="369087"/>
                  </a:lnTo>
                  <a:lnTo>
                    <a:pt x="1381252" y="417195"/>
                  </a:lnTo>
                  <a:lnTo>
                    <a:pt x="1311655" y="417195"/>
                  </a:lnTo>
                  <a:lnTo>
                    <a:pt x="1496059" y="556260"/>
                  </a:lnTo>
                  <a:lnTo>
                    <a:pt x="1589785" y="417195"/>
                  </a:lnTo>
                  <a:lnTo>
                    <a:pt x="1520316" y="417195"/>
                  </a:lnTo>
                  <a:lnTo>
                    <a:pt x="1502708" y="392883"/>
                  </a:lnTo>
                  <a:lnTo>
                    <a:pt x="1459672" y="345828"/>
                  </a:lnTo>
                  <a:lnTo>
                    <a:pt x="1406686" y="301007"/>
                  </a:lnTo>
                  <a:lnTo>
                    <a:pt x="1344326" y="258594"/>
                  </a:lnTo>
                  <a:lnTo>
                    <a:pt x="1309809" y="238345"/>
                  </a:lnTo>
                  <a:lnTo>
                    <a:pt x="1273164" y="218763"/>
                  </a:lnTo>
                  <a:lnTo>
                    <a:pt x="1234463" y="199869"/>
                  </a:lnTo>
                  <a:lnTo>
                    <a:pt x="1193777" y="181686"/>
                  </a:lnTo>
                  <a:lnTo>
                    <a:pt x="1151177" y="164235"/>
                  </a:lnTo>
                  <a:lnTo>
                    <a:pt x="1106737" y="147537"/>
                  </a:lnTo>
                  <a:lnTo>
                    <a:pt x="1060526" y="131615"/>
                  </a:lnTo>
                  <a:lnTo>
                    <a:pt x="1012618" y="116490"/>
                  </a:lnTo>
                  <a:lnTo>
                    <a:pt x="963084" y="102184"/>
                  </a:lnTo>
                  <a:lnTo>
                    <a:pt x="911996" y="88718"/>
                  </a:lnTo>
                  <a:lnTo>
                    <a:pt x="859425" y="76114"/>
                  </a:lnTo>
                  <a:lnTo>
                    <a:pt x="805443" y="64394"/>
                  </a:lnTo>
                  <a:lnTo>
                    <a:pt x="750123" y="53579"/>
                  </a:lnTo>
                  <a:lnTo>
                    <a:pt x="693535" y="43692"/>
                  </a:lnTo>
                  <a:lnTo>
                    <a:pt x="635752" y="34753"/>
                  </a:lnTo>
                  <a:lnTo>
                    <a:pt x="576845" y="26785"/>
                  </a:lnTo>
                  <a:lnTo>
                    <a:pt x="516886" y="19808"/>
                  </a:lnTo>
                  <a:lnTo>
                    <a:pt x="455948" y="13846"/>
                  </a:lnTo>
                  <a:lnTo>
                    <a:pt x="394101" y="8919"/>
                  </a:lnTo>
                  <a:lnTo>
                    <a:pt x="331417" y="5049"/>
                  </a:lnTo>
                  <a:lnTo>
                    <a:pt x="267969" y="2258"/>
                  </a:lnTo>
                  <a:lnTo>
                    <a:pt x="203827" y="568"/>
                  </a:lnTo>
                  <a:lnTo>
                    <a:pt x="13906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791200" y="1048512"/>
              <a:ext cx="1496060" cy="556260"/>
            </a:xfrm>
            <a:custGeom>
              <a:avLst/>
              <a:gdLst/>
              <a:ahLst/>
              <a:cxnLst/>
              <a:rect l="l" t="t" r="r" b="b"/>
              <a:pathLst>
                <a:path w="1496059" h="556260">
                  <a:moveTo>
                    <a:pt x="1426591" y="0"/>
                  </a:moveTo>
                  <a:lnTo>
                    <a:pt x="1359432" y="605"/>
                  </a:lnTo>
                  <a:lnTo>
                    <a:pt x="1293074" y="2404"/>
                  </a:lnTo>
                  <a:lnTo>
                    <a:pt x="1227583" y="5368"/>
                  </a:lnTo>
                  <a:lnTo>
                    <a:pt x="1163028" y="9473"/>
                  </a:lnTo>
                  <a:lnTo>
                    <a:pt x="1099479" y="14691"/>
                  </a:lnTo>
                  <a:lnTo>
                    <a:pt x="1037003" y="20995"/>
                  </a:lnTo>
                  <a:lnTo>
                    <a:pt x="975668" y="28358"/>
                  </a:lnTo>
                  <a:lnTo>
                    <a:pt x="915544" y="36754"/>
                  </a:lnTo>
                  <a:lnTo>
                    <a:pt x="856699" y="46157"/>
                  </a:lnTo>
                  <a:lnTo>
                    <a:pt x="799202" y="56539"/>
                  </a:lnTo>
                  <a:lnTo>
                    <a:pt x="743120" y="67873"/>
                  </a:lnTo>
                  <a:lnTo>
                    <a:pt x="688522" y="80134"/>
                  </a:lnTo>
                  <a:lnTo>
                    <a:pt x="635478" y="93293"/>
                  </a:lnTo>
                  <a:lnTo>
                    <a:pt x="584054" y="107326"/>
                  </a:lnTo>
                  <a:lnTo>
                    <a:pt x="534321" y="122204"/>
                  </a:lnTo>
                  <a:lnTo>
                    <a:pt x="486346" y="137901"/>
                  </a:lnTo>
                  <a:lnTo>
                    <a:pt x="440197" y="154391"/>
                  </a:lnTo>
                  <a:lnTo>
                    <a:pt x="395944" y="171646"/>
                  </a:lnTo>
                  <a:lnTo>
                    <a:pt x="353655" y="189641"/>
                  </a:lnTo>
                  <a:lnTo>
                    <a:pt x="313398" y="208348"/>
                  </a:lnTo>
                  <a:lnTo>
                    <a:pt x="275242" y="227740"/>
                  </a:lnTo>
                  <a:lnTo>
                    <a:pt x="239255" y="247791"/>
                  </a:lnTo>
                  <a:lnTo>
                    <a:pt x="205506" y="268475"/>
                  </a:lnTo>
                  <a:lnTo>
                    <a:pt x="144996" y="311631"/>
                  </a:lnTo>
                  <a:lnTo>
                    <a:pt x="94258" y="356995"/>
                  </a:lnTo>
                  <a:lnTo>
                    <a:pt x="53842" y="404354"/>
                  </a:lnTo>
                  <a:lnTo>
                    <a:pt x="24295" y="453493"/>
                  </a:lnTo>
                  <a:lnTo>
                    <a:pt x="6165" y="504200"/>
                  </a:lnTo>
                  <a:lnTo>
                    <a:pt x="0" y="556260"/>
                  </a:lnTo>
                  <a:lnTo>
                    <a:pt x="139064" y="556260"/>
                  </a:lnTo>
                  <a:lnTo>
                    <a:pt x="140603" y="530223"/>
                  </a:lnTo>
                  <a:lnTo>
                    <a:pt x="145175" y="504484"/>
                  </a:lnTo>
                  <a:lnTo>
                    <a:pt x="163152" y="454009"/>
                  </a:lnTo>
                  <a:lnTo>
                    <a:pt x="192466" y="405052"/>
                  </a:lnTo>
                  <a:lnTo>
                    <a:pt x="232586" y="357830"/>
                  </a:lnTo>
                  <a:lnTo>
                    <a:pt x="282981" y="312560"/>
                  </a:lnTo>
                  <a:lnTo>
                    <a:pt x="343121" y="269459"/>
                  </a:lnTo>
                  <a:lnTo>
                    <a:pt x="376679" y="248790"/>
                  </a:lnTo>
                  <a:lnTo>
                    <a:pt x="412475" y="228745"/>
                  </a:lnTo>
                  <a:lnTo>
                    <a:pt x="450441" y="209351"/>
                  </a:lnTo>
                  <a:lnTo>
                    <a:pt x="490512" y="190635"/>
                  </a:lnTo>
                  <a:lnTo>
                    <a:pt x="532622" y="172624"/>
                  </a:lnTo>
                  <a:lnTo>
                    <a:pt x="576703" y="155346"/>
                  </a:lnTo>
                  <a:lnTo>
                    <a:pt x="622689" y="138827"/>
                  </a:lnTo>
                  <a:lnTo>
                    <a:pt x="670515" y="123094"/>
                  </a:lnTo>
                  <a:lnTo>
                    <a:pt x="720114" y="108175"/>
                  </a:lnTo>
                  <a:lnTo>
                    <a:pt x="771420" y="94098"/>
                  </a:lnTo>
                  <a:lnTo>
                    <a:pt x="824366" y="80888"/>
                  </a:lnTo>
                  <a:lnTo>
                    <a:pt x="878885" y="68573"/>
                  </a:lnTo>
                  <a:lnTo>
                    <a:pt x="934913" y="57181"/>
                  </a:lnTo>
                  <a:lnTo>
                    <a:pt x="992381" y="46738"/>
                  </a:lnTo>
                  <a:lnTo>
                    <a:pt x="1051225" y="37272"/>
                  </a:lnTo>
                  <a:lnTo>
                    <a:pt x="1111378" y="28810"/>
                  </a:lnTo>
                  <a:lnTo>
                    <a:pt x="1172772" y="21378"/>
                  </a:lnTo>
                  <a:lnTo>
                    <a:pt x="1235343" y="15005"/>
                  </a:lnTo>
                  <a:lnTo>
                    <a:pt x="1299023" y="9717"/>
                  </a:lnTo>
                  <a:lnTo>
                    <a:pt x="1363747" y="5541"/>
                  </a:lnTo>
                  <a:lnTo>
                    <a:pt x="1429448" y="2504"/>
                  </a:lnTo>
                  <a:lnTo>
                    <a:pt x="1496059" y="635"/>
                  </a:lnTo>
                  <a:lnTo>
                    <a:pt x="1426591" y="0"/>
                  </a:lnTo>
                  <a:close/>
                </a:path>
              </a:pathLst>
            </a:custGeom>
            <a:solidFill>
              <a:srgbClr val="487C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791200" y="1048512"/>
              <a:ext cx="3016885" cy="556260"/>
            </a:xfrm>
            <a:custGeom>
              <a:avLst/>
              <a:gdLst/>
              <a:ahLst/>
              <a:cxnLst/>
              <a:rect l="l" t="t" r="r" b="b"/>
              <a:pathLst>
                <a:path w="3016884" h="556260">
                  <a:moveTo>
                    <a:pt x="1496059" y="635"/>
                  </a:moveTo>
                  <a:lnTo>
                    <a:pt x="1429448" y="2504"/>
                  </a:lnTo>
                  <a:lnTo>
                    <a:pt x="1363747" y="5541"/>
                  </a:lnTo>
                  <a:lnTo>
                    <a:pt x="1299023" y="9717"/>
                  </a:lnTo>
                  <a:lnTo>
                    <a:pt x="1235343" y="15005"/>
                  </a:lnTo>
                  <a:lnTo>
                    <a:pt x="1172772" y="21378"/>
                  </a:lnTo>
                  <a:lnTo>
                    <a:pt x="1111378" y="28810"/>
                  </a:lnTo>
                  <a:lnTo>
                    <a:pt x="1051225" y="37272"/>
                  </a:lnTo>
                  <a:lnTo>
                    <a:pt x="992381" y="46738"/>
                  </a:lnTo>
                  <a:lnTo>
                    <a:pt x="934913" y="57181"/>
                  </a:lnTo>
                  <a:lnTo>
                    <a:pt x="878885" y="68573"/>
                  </a:lnTo>
                  <a:lnTo>
                    <a:pt x="824366" y="80888"/>
                  </a:lnTo>
                  <a:lnTo>
                    <a:pt x="771420" y="94098"/>
                  </a:lnTo>
                  <a:lnTo>
                    <a:pt x="720114" y="108175"/>
                  </a:lnTo>
                  <a:lnTo>
                    <a:pt x="670515" y="123094"/>
                  </a:lnTo>
                  <a:lnTo>
                    <a:pt x="622689" y="138827"/>
                  </a:lnTo>
                  <a:lnTo>
                    <a:pt x="576703" y="155346"/>
                  </a:lnTo>
                  <a:lnTo>
                    <a:pt x="532622" y="172624"/>
                  </a:lnTo>
                  <a:lnTo>
                    <a:pt x="490512" y="190635"/>
                  </a:lnTo>
                  <a:lnTo>
                    <a:pt x="450441" y="209351"/>
                  </a:lnTo>
                  <a:lnTo>
                    <a:pt x="412475" y="228745"/>
                  </a:lnTo>
                  <a:lnTo>
                    <a:pt x="376679" y="248790"/>
                  </a:lnTo>
                  <a:lnTo>
                    <a:pt x="343121" y="269459"/>
                  </a:lnTo>
                  <a:lnTo>
                    <a:pt x="282981" y="312560"/>
                  </a:lnTo>
                  <a:lnTo>
                    <a:pt x="232586" y="357830"/>
                  </a:lnTo>
                  <a:lnTo>
                    <a:pt x="192466" y="405052"/>
                  </a:lnTo>
                  <a:lnTo>
                    <a:pt x="163152" y="454009"/>
                  </a:lnTo>
                  <a:lnTo>
                    <a:pt x="145175" y="504484"/>
                  </a:lnTo>
                  <a:lnTo>
                    <a:pt x="139064" y="556260"/>
                  </a:lnTo>
                  <a:lnTo>
                    <a:pt x="0" y="556260"/>
                  </a:lnTo>
                  <a:lnTo>
                    <a:pt x="6165" y="504200"/>
                  </a:lnTo>
                  <a:lnTo>
                    <a:pt x="24295" y="453493"/>
                  </a:lnTo>
                  <a:lnTo>
                    <a:pt x="53842" y="404354"/>
                  </a:lnTo>
                  <a:lnTo>
                    <a:pt x="94258" y="356995"/>
                  </a:lnTo>
                  <a:lnTo>
                    <a:pt x="144996" y="311631"/>
                  </a:lnTo>
                  <a:lnTo>
                    <a:pt x="205506" y="268475"/>
                  </a:lnTo>
                  <a:lnTo>
                    <a:pt x="239255" y="247791"/>
                  </a:lnTo>
                  <a:lnTo>
                    <a:pt x="275242" y="227740"/>
                  </a:lnTo>
                  <a:lnTo>
                    <a:pt x="313398" y="208348"/>
                  </a:lnTo>
                  <a:lnTo>
                    <a:pt x="353655" y="189641"/>
                  </a:lnTo>
                  <a:lnTo>
                    <a:pt x="395944" y="171646"/>
                  </a:lnTo>
                  <a:lnTo>
                    <a:pt x="440197" y="154391"/>
                  </a:lnTo>
                  <a:lnTo>
                    <a:pt x="486346" y="137901"/>
                  </a:lnTo>
                  <a:lnTo>
                    <a:pt x="534321" y="122204"/>
                  </a:lnTo>
                  <a:lnTo>
                    <a:pt x="584054" y="107326"/>
                  </a:lnTo>
                  <a:lnTo>
                    <a:pt x="635478" y="93293"/>
                  </a:lnTo>
                  <a:lnTo>
                    <a:pt x="688522" y="80134"/>
                  </a:lnTo>
                  <a:lnTo>
                    <a:pt x="743120" y="67873"/>
                  </a:lnTo>
                  <a:lnTo>
                    <a:pt x="799202" y="56539"/>
                  </a:lnTo>
                  <a:lnTo>
                    <a:pt x="856699" y="46157"/>
                  </a:lnTo>
                  <a:lnTo>
                    <a:pt x="915544" y="36754"/>
                  </a:lnTo>
                  <a:lnTo>
                    <a:pt x="975668" y="28358"/>
                  </a:lnTo>
                  <a:lnTo>
                    <a:pt x="1037003" y="20995"/>
                  </a:lnTo>
                  <a:lnTo>
                    <a:pt x="1099479" y="14691"/>
                  </a:lnTo>
                  <a:lnTo>
                    <a:pt x="1163028" y="9473"/>
                  </a:lnTo>
                  <a:lnTo>
                    <a:pt x="1227583" y="5368"/>
                  </a:lnTo>
                  <a:lnTo>
                    <a:pt x="1293074" y="2404"/>
                  </a:lnTo>
                  <a:lnTo>
                    <a:pt x="1359432" y="605"/>
                  </a:lnTo>
                  <a:lnTo>
                    <a:pt x="1426591" y="0"/>
                  </a:lnTo>
                  <a:lnTo>
                    <a:pt x="1565655" y="0"/>
                  </a:lnTo>
                  <a:lnTo>
                    <a:pt x="1630418" y="568"/>
                  </a:lnTo>
                  <a:lnTo>
                    <a:pt x="1694560" y="2258"/>
                  </a:lnTo>
                  <a:lnTo>
                    <a:pt x="1758008" y="5049"/>
                  </a:lnTo>
                  <a:lnTo>
                    <a:pt x="1820692" y="8919"/>
                  </a:lnTo>
                  <a:lnTo>
                    <a:pt x="1882539" y="13846"/>
                  </a:lnTo>
                  <a:lnTo>
                    <a:pt x="1943477" y="19808"/>
                  </a:lnTo>
                  <a:lnTo>
                    <a:pt x="2003436" y="26785"/>
                  </a:lnTo>
                  <a:lnTo>
                    <a:pt x="2062343" y="34753"/>
                  </a:lnTo>
                  <a:lnTo>
                    <a:pt x="2120126" y="43692"/>
                  </a:lnTo>
                  <a:lnTo>
                    <a:pt x="2176714" y="53579"/>
                  </a:lnTo>
                  <a:lnTo>
                    <a:pt x="2232034" y="64394"/>
                  </a:lnTo>
                  <a:lnTo>
                    <a:pt x="2286016" y="76114"/>
                  </a:lnTo>
                  <a:lnTo>
                    <a:pt x="2338587" y="88718"/>
                  </a:lnTo>
                  <a:lnTo>
                    <a:pt x="2389675" y="102184"/>
                  </a:lnTo>
                  <a:lnTo>
                    <a:pt x="2439209" y="116490"/>
                  </a:lnTo>
                  <a:lnTo>
                    <a:pt x="2487117" y="131615"/>
                  </a:lnTo>
                  <a:lnTo>
                    <a:pt x="2533328" y="147537"/>
                  </a:lnTo>
                  <a:lnTo>
                    <a:pt x="2577768" y="164235"/>
                  </a:lnTo>
                  <a:lnTo>
                    <a:pt x="2620368" y="181686"/>
                  </a:lnTo>
                  <a:lnTo>
                    <a:pt x="2661054" y="199869"/>
                  </a:lnTo>
                  <a:lnTo>
                    <a:pt x="2699755" y="218763"/>
                  </a:lnTo>
                  <a:lnTo>
                    <a:pt x="2736400" y="238345"/>
                  </a:lnTo>
                  <a:lnTo>
                    <a:pt x="2770917" y="258594"/>
                  </a:lnTo>
                  <a:lnTo>
                    <a:pt x="2803233" y="279489"/>
                  </a:lnTo>
                  <a:lnTo>
                    <a:pt x="2860978" y="323127"/>
                  </a:lnTo>
                  <a:lnTo>
                    <a:pt x="2909061" y="369087"/>
                  </a:lnTo>
                  <a:lnTo>
                    <a:pt x="2946907" y="417195"/>
                  </a:lnTo>
                  <a:lnTo>
                    <a:pt x="3016377" y="417195"/>
                  </a:lnTo>
                  <a:lnTo>
                    <a:pt x="2922651" y="556260"/>
                  </a:lnTo>
                  <a:lnTo>
                    <a:pt x="2738247" y="417195"/>
                  </a:lnTo>
                  <a:lnTo>
                    <a:pt x="2807843" y="417195"/>
                  </a:lnTo>
                  <a:lnTo>
                    <a:pt x="2790234" y="392883"/>
                  </a:lnTo>
                  <a:lnTo>
                    <a:pt x="2747198" y="345828"/>
                  </a:lnTo>
                  <a:lnTo>
                    <a:pt x="2694212" y="301007"/>
                  </a:lnTo>
                  <a:lnTo>
                    <a:pt x="2631852" y="258594"/>
                  </a:lnTo>
                  <a:lnTo>
                    <a:pt x="2597335" y="238345"/>
                  </a:lnTo>
                  <a:lnTo>
                    <a:pt x="2560690" y="218763"/>
                  </a:lnTo>
                  <a:lnTo>
                    <a:pt x="2521989" y="199869"/>
                  </a:lnTo>
                  <a:lnTo>
                    <a:pt x="2481303" y="181686"/>
                  </a:lnTo>
                  <a:lnTo>
                    <a:pt x="2438703" y="164235"/>
                  </a:lnTo>
                  <a:lnTo>
                    <a:pt x="2394263" y="147537"/>
                  </a:lnTo>
                  <a:lnTo>
                    <a:pt x="2348052" y="131615"/>
                  </a:lnTo>
                  <a:lnTo>
                    <a:pt x="2300144" y="116490"/>
                  </a:lnTo>
                  <a:lnTo>
                    <a:pt x="2250610" y="102184"/>
                  </a:lnTo>
                  <a:lnTo>
                    <a:pt x="2199522" y="88718"/>
                  </a:lnTo>
                  <a:lnTo>
                    <a:pt x="2146951" y="76114"/>
                  </a:lnTo>
                  <a:lnTo>
                    <a:pt x="2092969" y="64394"/>
                  </a:lnTo>
                  <a:lnTo>
                    <a:pt x="2037649" y="53579"/>
                  </a:lnTo>
                  <a:lnTo>
                    <a:pt x="1981061" y="43692"/>
                  </a:lnTo>
                  <a:lnTo>
                    <a:pt x="1923278" y="34753"/>
                  </a:lnTo>
                  <a:lnTo>
                    <a:pt x="1864371" y="26785"/>
                  </a:lnTo>
                  <a:lnTo>
                    <a:pt x="1804412" y="19808"/>
                  </a:lnTo>
                  <a:lnTo>
                    <a:pt x="1743474" y="13846"/>
                  </a:lnTo>
                  <a:lnTo>
                    <a:pt x="1681627" y="8919"/>
                  </a:lnTo>
                  <a:lnTo>
                    <a:pt x="1618943" y="5049"/>
                  </a:lnTo>
                  <a:lnTo>
                    <a:pt x="1555495" y="2258"/>
                  </a:lnTo>
                  <a:lnTo>
                    <a:pt x="1491353" y="568"/>
                  </a:lnTo>
                  <a:lnTo>
                    <a:pt x="1426591" y="0"/>
                  </a:lnTo>
                </a:path>
              </a:pathLst>
            </a:custGeom>
            <a:ln w="12191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79469" y="1067562"/>
              <a:ext cx="1590040" cy="556260"/>
            </a:xfrm>
            <a:custGeom>
              <a:avLst/>
              <a:gdLst/>
              <a:ahLst/>
              <a:cxnLst/>
              <a:rect l="l" t="t" r="r" b="b"/>
              <a:pathLst>
                <a:path w="1590039" h="556260">
                  <a:moveTo>
                    <a:pt x="139064" y="0"/>
                  </a:moveTo>
                  <a:lnTo>
                    <a:pt x="0" y="0"/>
                  </a:lnTo>
                  <a:lnTo>
                    <a:pt x="64762" y="568"/>
                  </a:lnTo>
                  <a:lnTo>
                    <a:pt x="128904" y="2258"/>
                  </a:lnTo>
                  <a:lnTo>
                    <a:pt x="192352" y="5049"/>
                  </a:lnTo>
                  <a:lnTo>
                    <a:pt x="255036" y="8919"/>
                  </a:lnTo>
                  <a:lnTo>
                    <a:pt x="316883" y="13846"/>
                  </a:lnTo>
                  <a:lnTo>
                    <a:pt x="377821" y="19808"/>
                  </a:lnTo>
                  <a:lnTo>
                    <a:pt x="437780" y="26785"/>
                  </a:lnTo>
                  <a:lnTo>
                    <a:pt x="496687" y="34753"/>
                  </a:lnTo>
                  <a:lnTo>
                    <a:pt x="554470" y="43692"/>
                  </a:lnTo>
                  <a:lnTo>
                    <a:pt x="611058" y="53579"/>
                  </a:lnTo>
                  <a:lnTo>
                    <a:pt x="666378" y="64394"/>
                  </a:lnTo>
                  <a:lnTo>
                    <a:pt x="720360" y="76114"/>
                  </a:lnTo>
                  <a:lnTo>
                    <a:pt x="772931" y="88718"/>
                  </a:lnTo>
                  <a:lnTo>
                    <a:pt x="824019" y="102184"/>
                  </a:lnTo>
                  <a:lnTo>
                    <a:pt x="873553" y="116490"/>
                  </a:lnTo>
                  <a:lnTo>
                    <a:pt x="921461" y="131615"/>
                  </a:lnTo>
                  <a:lnTo>
                    <a:pt x="967672" y="147537"/>
                  </a:lnTo>
                  <a:lnTo>
                    <a:pt x="1012112" y="164235"/>
                  </a:lnTo>
                  <a:lnTo>
                    <a:pt x="1054712" y="181686"/>
                  </a:lnTo>
                  <a:lnTo>
                    <a:pt x="1095398" y="199869"/>
                  </a:lnTo>
                  <a:lnTo>
                    <a:pt x="1134099" y="218763"/>
                  </a:lnTo>
                  <a:lnTo>
                    <a:pt x="1170744" y="238345"/>
                  </a:lnTo>
                  <a:lnTo>
                    <a:pt x="1205261" y="258594"/>
                  </a:lnTo>
                  <a:lnTo>
                    <a:pt x="1237577" y="279489"/>
                  </a:lnTo>
                  <a:lnTo>
                    <a:pt x="1295322" y="323127"/>
                  </a:lnTo>
                  <a:lnTo>
                    <a:pt x="1343405" y="369087"/>
                  </a:lnTo>
                  <a:lnTo>
                    <a:pt x="1381252" y="417195"/>
                  </a:lnTo>
                  <a:lnTo>
                    <a:pt x="1311655" y="417195"/>
                  </a:lnTo>
                  <a:lnTo>
                    <a:pt x="1496059" y="556260"/>
                  </a:lnTo>
                  <a:lnTo>
                    <a:pt x="1589785" y="417195"/>
                  </a:lnTo>
                  <a:lnTo>
                    <a:pt x="1520316" y="417195"/>
                  </a:lnTo>
                  <a:lnTo>
                    <a:pt x="1502708" y="392883"/>
                  </a:lnTo>
                  <a:lnTo>
                    <a:pt x="1459672" y="345828"/>
                  </a:lnTo>
                  <a:lnTo>
                    <a:pt x="1406686" y="301007"/>
                  </a:lnTo>
                  <a:lnTo>
                    <a:pt x="1344326" y="258594"/>
                  </a:lnTo>
                  <a:lnTo>
                    <a:pt x="1309809" y="238345"/>
                  </a:lnTo>
                  <a:lnTo>
                    <a:pt x="1273164" y="218763"/>
                  </a:lnTo>
                  <a:lnTo>
                    <a:pt x="1234463" y="199869"/>
                  </a:lnTo>
                  <a:lnTo>
                    <a:pt x="1193777" y="181686"/>
                  </a:lnTo>
                  <a:lnTo>
                    <a:pt x="1151177" y="164235"/>
                  </a:lnTo>
                  <a:lnTo>
                    <a:pt x="1106737" y="147537"/>
                  </a:lnTo>
                  <a:lnTo>
                    <a:pt x="1060526" y="131615"/>
                  </a:lnTo>
                  <a:lnTo>
                    <a:pt x="1012618" y="116490"/>
                  </a:lnTo>
                  <a:lnTo>
                    <a:pt x="963084" y="102184"/>
                  </a:lnTo>
                  <a:lnTo>
                    <a:pt x="911996" y="88718"/>
                  </a:lnTo>
                  <a:lnTo>
                    <a:pt x="859425" y="76114"/>
                  </a:lnTo>
                  <a:lnTo>
                    <a:pt x="805443" y="64394"/>
                  </a:lnTo>
                  <a:lnTo>
                    <a:pt x="750123" y="53579"/>
                  </a:lnTo>
                  <a:lnTo>
                    <a:pt x="693535" y="43692"/>
                  </a:lnTo>
                  <a:lnTo>
                    <a:pt x="635752" y="34753"/>
                  </a:lnTo>
                  <a:lnTo>
                    <a:pt x="576845" y="26785"/>
                  </a:lnTo>
                  <a:lnTo>
                    <a:pt x="516886" y="19808"/>
                  </a:lnTo>
                  <a:lnTo>
                    <a:pt x="455948" y="13846"/>
                  </a:lnTo>
                  <a:lnTo>
                    <a:pt x="394101" y="8919"/>
                  </a:lnTo>
                  <a:lnTo>
                    <a:pt x="331417" y="5049"/>
                  </a:lnTo>
                  <a:lnTo>
                    <a:pt x="267969" y="2258"/>
                  </a:lnTo>
                  <a:lnTo>
                    <a:pt x="203827" y="568"/>
                  </a:lnTo>
                  <a:lnTo>
                    <a:pt x="139064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452877" y="1067562"/>
              <a:ext cx="1496060" cy="556260"/>
            </a:xfrm>
            <a:custGeom>
              <a:avLst/>
              <a:gdLst/>
              <a:ahLst/>
              <a:cxnLst/>
              <a:rect l="l" t="t" r="r" b="b"/>
              <a:pathLst>
                <a:path w="1496060" h="556260">
                  <a:moveTo>
                    <a:pt x="1426591" y="0"/>
                  </a:moveTo>
                  <a:lnTo>
                    <a:pt x="1359432" y="605"/>
                  </a:lnTo>
                  <a:lnTo>
                    <a:pt x="1293074" y="2404"/>
                  </a:lnTo>
                  <a:lnTo>
                    <a:pt x="1227583" y="5368"/>
                  </a:lnTo>
                  <a:lnTo>
                    <a:pt x="1163028" y="9473"/>
                  </a:lnTo>
                  <a:lnTo>
                    <a:pt x="1099479" y="14691"/>
                  </a:lnTo>
                  <a:lnTo>
                    <a:pt x="1037003" y="20995"/>
                  </a:lnTo>
                  <a:lnTo>
                    <a:pt x="975668" y="28358"/>
                  </a:lnTo>
                  <a:lnTo>
                    <a:pt x="915544" y="36754"/>
                  </a:lnTo>
                  <a:lnTo>
                    <a:pt x="856699" y="46157"/>
                  </a:lnTo>
                  <a:lnTo>
                    <a:pt x="799202" y="56539"/>
                  </a:lnTo>
                  <a:lnTo>
                    <a:pt x="743120" y="67873"/>
                  </a:lnTo>
                  <a:lnTo>
                    <a:pt x="688522" y="80134"/>
                  </a:lnTo>
                  <a:lnTo>
                    <a:pt x="635478" y="93293"/>
                  </a:lnTo>
                  <a:lnTo>
                    <a:pt x="584054" y="107326"/>
                  </a:lnTo>
                  <a:lnTo>
                    <a:pt x="534321" y="122204"/>
                  </a:lnTo>
                  <a:lnTo>
                    <a:pt x="486346" y="137901"/>
                  </a:lnTo>
                  <a:lnTo>
                    <a:pt x="440197" y="154391"/>
                  </a:lnTo>
                  <a:lnTo>
                    <a:pt x="395944" y="171646"/>
                  </a:lnTo>
                  <a:lnTo>
                    <a:pt x="353655" y="189641"/>
                  </a:lnTo>
                  <a:lnTo>
                    <a:pt x="313398" y="208348"/>
                  </a:lnTo>
                  <a:lnTo>
                    <a:pt x="275242" y="227740"/>
                  </a:lnTo>
                  <a:lnTo>
                    <a:pt x="239255" y="247791"/>
                  </a:lnTo>
                  <a:lnTo>
                    <a:pt x="205506" y="268475"/>
                  </a:lnTo>
                  <a:lnTo>
                    <a:pt x="144996" y="311631"/>
                  </a:lnTo>
                  <a:lnTo>
                    <a:pt x="94258" y="356995"/>
                  </a:lnTo>
                  <a:lnTo>
                    <a:pt x="53842" y="404354"/>
                  </a:lnTo>
                  <a:lnTo>
                    <a:pt x="24295" y="453493"/>
                  </a:lnTo>
                  <a:lnTo>
                    <a:pt x="6165" y="504200"/>
                  </a:lnTo>
                  <a:lnTo>
                    <a:pt x="0" y="556260"/>
                  </a:lnTo>
                  <a:lnTo>
                    <a:pt x="139065" y="556260"/>
                  </a:lnTo>
                  <a:lnTo>
                    <a:pt x="140603" y="530223"/>
                  </a:lnTo>
                  <a:lnTo>
                    <a:pt x="145175" y="504484"/>
                  </a:lnTo>
                  <a:lnTo>
                    <a:pt x="163152" y="454009"/>
                  </a:lnTo>
                  <a:lnTo>
                    <a:pt x="192466" y="405052"/>
                  </a:lnTo>
                  <a:lnTo>
                    <a:pt x="232586" y="357830"/>
                  </a:lnTo>
                  <a:lnTo>
                    <a:pt x="282981" y="312560"/>
                  </a:lnTo>
                  <a:lnTo>
                    <a:pt x="343121" y="269459"/>
                  </a:lnTo>
                  <a:lnTo>
                    <a:pt x="376679" y="248790"/>
                  </a:lnTo>
                  <a:lnTo>
                    <a:pt x="412475" y="228745"/>
                  </a:lnTo>
                  <a:lnTo>
                    <a:pt x="450441" y="209351"/>
                  </a:lnTo>
                  <a:lnTo>
                    <a:pt x="490512" y="190635"/>
                  </a:lnTo>
                  <a:lnTo>
                    <a:pt x="532622" y="172624"/>
                  </a:lnTo>
                  <a:lnTo>
                    <a:pt x="576703" y="155346"/>
                  </a:lnTo>
                  <a:lnTo>
                    <a:pt x="622689" y="138827"/>
                  </a:lnTo>
                  <a:lnTo>
                    <a:pt x="670515" y="123094"/>
                  </a:lnTo>
                  <a:lnTo>
                    <a:pt x="720114" y="108175"/>
                  </a:lnTo>
                  <a:lnTo>
                    <a:pt x="771420" y="94098"/>
                  </a:lnTo>
                  <a:lnTo>
                    <a:pt x="824366" y="80888"/>
                  </a:lnTo>
                  <a:lnTo>
                    <a:pt x="878885" y="68573"/>
                  </a:lnTo>
                  <a:lnTo>
                    <a:pt x="934913" y="57181"/>
                  </a:lnTo>
                  <a:lnTo>
                    <a:pt x="992381" y="46738"/>
                  </a:lnTo>
                  <a:lnTo>
                    <a:pt x="1051225" y="37272"/>
                  </a:lnTo>
                  <a:lnTo>
                    <a:pt x="1111378" y="28810"/>
                  </a:lnTo>
                  <a:lnTo>
                    <a:pt x="1172772" y="21378"/>
                  </a:lnTo>
                  <a:lnTo>
                    <a:pt x="1235343" y="15005"/>
                  </a:lnTo>
                  <a:lnTo>
                    <a:pt x="1299023" y="9717"/>
                  </a:lnTo>
                  <a:lnTo>
                    <a:pt x="1363747" y="5541"/>
                  </a:lnTo>
                  <a:lnTo>
                    <a:pt x="1429448" y="2504"/>
                  </a:lnTo>
                  <a:lnTo>
                    <a:pt x="1496060" y="635"/>
                  </a:lnTo>
                  <a:lnTo>
                    <a:pt x="1426591" y="0"/>
                  </a:lnTo>
                  <a:close/>
                </a:path>
              </a:pathLst>
            </a:custGeom>
            <a:solidFill>
              <a:srgbClr val="5A8A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452877" y="1067562"/>
              <a:ext cx="3016885" cy="556260"/>
            </a:xfrm>
            <a:custGeom>
              <a:avLst/>
              <a:gdLst/>
              <a:ahLst/>
              <a:cxnLst/>
              <a:rect l="l" t="t" r="r" b="b"/>
              <a:pathLst>
                <a:path w="3016885" h="556260">
                  <a:moveTo>
                    <a:pt x="1496060" y="635"/>
                  </a:moveTo>
                  <a:lnTo>
                    <a:pt x="1429448" y="2504"/>
                  </a:lnTo>
                  <a:lnTo>
                    <a:pt x="1363747" y="5541"/>
                  </a:lnTo>
                  <a:lnTo>
                    <a:pt x="1299023" y="9717"/>
                  </a:lnTo>
                  <a:lnTo>
                    <a:pt x="1235343" y="15005"/>
                  </a:lnTo>
                  <a:lnTo>
                    <a:pt x="1172772" y="21378"/>
                  </a:lnTo>
                  <a:lnTo>
                    <a:pt x="1111378" y="28810"/>
                  </a:lnTo>
                  <a:lnTo>
                    <a:pt x="1051225" y="37272"/>
                  </a:lnTo>
                  <a:lnTo>
                    <a:pt x="992381" y="46738"/>
                  </a:lnTo>
                  <a:lnTo>
                    <a:pt x="934913" y="57181"/>
                  </a:lnTo>
                  <a:lnTo>
                    <a:pt x="878885" y="68573"/>
                  </a:lnTo>
                  <a:lnTo>
                    <a:pt x="824366" y="80888"/>
                  </a:lnTo>
                  <a:lnTo>
                    <a:pt x="771420" y="94098"/>
                  </a:lnTo>
                  <a:lnTo>
                    <a:pt x="720114" y="108175"/>
                  </a:lnTo>
                  <a:lnTo>
                    <a:pt x="670515" y="123094"/>
                  </a:lnTo>
                  <a:lnTo>
                    <a:pt x="622689" y="138827"/>
                  </a:lnTo>
                  <a:lnTo>
                    <a:pt x="576703" y="155346"/>
                  </a:lnTo>
                  <a:lnTo>
                    <a:pt x="532622" y="172624"/>
                  </a:lnTo>
                  <a:lnTo>
                    <a:pt x="490512" y="190635"/>
                  </a:lnTo>
                  <a:lnTo>
                    <a:pt x="450441" y="209351"/>
                  </a:lnTo>
                  <a:lnTo>
                    <a:pt x="412475" y="228745"/>
                  </a:lnTo>
                  <a:lnTo>
                    <a:pt x="376679" y="248790"/>
                  </a:lnTo>
                  <a:lnTo>
                    <a:pt x="343121" y="269459"/>
                  </a:lnTo>
                  <a:lnTo>
                    <a:pt x="282981" y="312560"/>
                  </a:lnTo>
                  <a:lnTo>
                    <a:pt x="232586" y="357830"/>
                  </a:lnTo>
                  <a:lnTo>
                    <a:pt x="192466" y="405052"/>
                  </a:lnTo>
                  <a:lnTo>
                    <a:pt x="163152" y="454009"/>
                  </a:lnTo>
                  <a:lnTo>
                    <a:pt x="145175" y="504484"/>
                  </a:lnTo>
                  <a:lnTo>
                    <a:pt x="139065" y="556260"/>
                  </a:lnTo>
                  <a:lnTo>
                    <a:pt x="0" y="556260"/>
                  </a:lnTo>
                  <a:lnTo>
                    <a:pt x="6165" y="504200"/>
                  </a:lnTo>
                  <a:lnTo>
                    <a:pt x="24295" y="453493"/>
                  </a:lnTo>
                  <a:lnTo>
                    <a:pt x="53842" y="404354"/>
                  </a:lnTo>
                  <a:lnTo>
                    <a:pt x="94258" y="356995"/>
                  </a:lnTo>
                  <a:lnTo>
                    <a:pt x="144996" y="311631"/>
                  </a:lnTo>
                  <a:lnTo>
                    <a:pt x="205506" y="268475"/>
                  </a:lnTo>
                  <a:lnTo>
                    <a:pt x="239255" y="247791"/>
                  </a:lnTo>
                  <a:lnTo>
                    <a:pt x="275242" y="227740"/>
                  </a:lnTo>
                  <a:lnTo>
                    <a:pt x="313398" y="208348"/>
                  </a:lnTo>
                  <a:lnTo>
                    <a:pt x="353655" y="189641"/>
                  </a:lnTo>
                  <a:lnTo>
                    <a:pt x="395944" y="171646"/>
                  </a:lnTo>
                  <a:lnTo>
                    <a:pt x="440197" y="154391"/>
                  </a:lnTo>
                  <a:lnTo>
                    <a:pt x="486346" y="137901"/>
                  </a:lnTo>
                  <a:lnTo>
                    <a:pt x="534321" y="122204"/>
                  </a:lnTo>
                  <a:lnTo>
                    <a:pt x="584054" y="107326"/>
                  </a:lnTo>
                  <a:lnTo>
                    <a:pt x="635478" y="93293"/>
                  </a:lnTo>
                  <a:lnTo>
                    <a:pt x="688522" y="80134"/>
                  </a:lnTo>
                  <a:lnTo>
                    <a:pt x="743120" y="67873"/>
                  </a:lnTo>
                  <a:lnTo>
                    <a:pt x="799202" y="56539"/>
                  </a:lnTo>
                  <a:lnTo>
                    <a:pt x="856699" y="46157"/>
                  </a:lnTo>
                  <a:lnTo>
                    <a:pt x="915544" y="36754"/>
                  </a:lnTo>
                  <a:lnTo>
                    <a:pt x="975668" y="28358"/>
                  </a:lnTo>
                  <a:lnTo>
                    <a:pt x="1037003" y="20995"/>
                  </a:lnTo>
                  <a:lnTo>
                    <a:pt x="1099479" y="14691"/>
                  </a:lnTo>
                  <a:lnTo>
                    <a:pt x="1163028" y="9473"/>
                  </a:lnTo>
                  <a:lnTo>
                    <a:pt x="1227583" y="5368"/>
                  </a:lnTo>
                  <a:lnTo>
                    <a:pt x="1293074" y="2404"/>
                  </a:lnTo>
                  <a:lnTo>
                    <a:pt x="1359432" y="605"/>
                  </a:lnTo>
                  <a:lnTo>
                    <a:pt x="1426591" y="0"/>
                  </a:lnTo>
                  <a:lnTo>
                    <a:pt x="1565656" y="0"/>
                  </a:lnTo>
                  <a:lnTo>
                    <a:pt x="1630418" y="568"/>
                  </a:lnTo>
                  <a:lnTo>
                    <a:pt x="1694560" y="2258"/>
                  </a:lnTo>
                  <a:lnTo>
                    <a:pt x="1758008" y="5049"/>
                  </a:lnTo>
                  <a:lnTo>
                    <a:pt x="1820692" y="8919"/>
                  </a:lnTo>
                  <a:lnTo>
                    <a:pt x="1882539" y="13846"/>
                  </a:lnTo>
                  <a:lnTo>
                    <a:pt x="1943477" y="19808"/>
                  </a:lnTo>
                  <a:lnTo>
                    <a:pt x="2003436" y="26785"/>
                  </a:lnTo>
                  <a:lnTo>
                    <a:pt x="2062343" y="34753"/>
                  </a:lnTo>
                  <a:lnTo>
                    <a:pt x="2120126" y="43692"/>
                  </a:lnTo>
                  <a:lnTo>
                    <a:pt x="2176714" y="53579"/>
                  </a:lnTo>
                  <a:lnTo>
                    <a:pt x="2232034" y="64394"/>
                  </a:lnTo>
                  <a:lnTo>
                    <a:pt x="2286016" y="76114"/>
                  </a:lnTo>
                  <a:lnTo>
                    <a:pt x="2338587" y="88718"/>
                  </a:lnTo>
                  <a:lnTo>
                    <a:pt x="2389675" y="102184"/>
                  </a:lnTo>
                  <a:lnTo>
                    <a:pt x="2439209" y="116490"/>
                  </a:lnTo>
                  <a:lnTo>
                    <a:pt x="2487117" y="131615"/>
                  </a:lnTo>
                  <a:lnTo>
                    <a:pt x="2533328" y="147537"/>
                  </a:lnTo>
                  <a:lnTo>
                    <a:pt x="2577768" y="164235"/>
                  </a:lnTo>
                  <a:lnTo>
                    <a:pt x="2620368" y="181686"/>
                  </a:lnTo>
                  <a:lnTo>
                    <a:pt x="2661054" y="199869"/>
                  </a:lnTo>
                  <a:lnTo>
                    <a:pt x="2699755" y="218763"/>
                  </a:lnTo>
                  <a:lnTo>
                    <a:pt x="2736400" y="238345"/>
                  </a:lnTo>
                  <a:lnTo>
                    <a:pt x="2770917" y="258594"/>
                  </a:lnTo>
                  <a:lnTo>
                    <a:pt x="2803233" y="279489"/>
                  </a:lnTo>
                  <a:lnTo>
                    <a:pt x="2860978" y="323127"/>
                  </a:lnTo>
                  <a:lnTo>
                    <a:pt x="2909061" y="369087"/>
                  </a:lnTo>
                  <a:lnTo>
                    <a:pt x="2946908" y="417195"/>
                  </a:lnTo>
                  <a:lnTo>
                    <a:pt x="3016377" y="417195"/>
                  </a:lnTo>
                  <a:lnTo>
                    <a:pt x="2922651" y="556260"/>
                  </a:lnTo>
                  <a:lnTo>
                    <a:pt x="2738247" y="417195"/>
                  </a:lnTo>
                  <a:lnTo>
                    <a:pt x="2807843" y="417195"/>
                  </a:lnTo>
                  <a:lnTo>
                    <a:pt x="2790234" y="392883"/>
                  </a:lnTo>
                  <a:lnTo>
                    <a:pt x="2747198" y="345828"/>
                  </a:lnTo>
                  <a:lnTo>
                    <a:pt x="2694212" y="301007"/>
                  </a:lnTo>
                  <a:lnTo>
                    <a:pt x="2631852" y="258594"/>
                  </a:lnTo>
                  <a:lnTo>
                    <a:pt x="2597335" y="238345"/>
                  </a:lnTo>
                  <a:lnTo>
                    <a:pt x="2560690" y="218763"/>
                  </a:lnTo>
                  <a:lnTo>
                    <a:pt x="2521989" y="199869"/>
                  </a:lnTo>
                  <a:lnTo>
                    <a:pt x="2481303" y="181686"/>
                  </a:lnTo>
                  <a:lnTo>
                    <a:pt x="2438703" y="164235"/>
                  </a:lnTo>
                  <a:lnTo>
                    <a:pt x="2394263" y="147537"/>
                  </a:lnTo>
                  <a:lnTo>
                    <a:pt x="2348052" y="131615"/>
                  </a:lnTo>
                  <a:lnTo>
                    <a:pt x="2300144" y="116490"/>
                  </a:lnTo>
                  <a:lnTo>
                    <a:pt x="2250610" y="102184"/>
                  </a:lnTo>
                  <a:lnTo>
                    <a:pt x="2199522" y="88718"/>
                  </a:lnTo>
                  <a:lnTo>
                    <a:pt x="2146951" y="76114"/>
                  </a:lnTo>
                  <a:lnTo>
                    <a:pt x="2092969" y="64394"/>
                  </a:lnTo>
                  <a:lnTo>
                    <a:pt x="2037649" y="53579"/>
                  </a:lnTo>
                  <a:lnTo>
                    <a:pt x="1981061" y="43692"/>
                  </a:lnTo>
                  <a:lnTo>
                    <a:pt x="1923278" y="34753"/>
                  </a:lnTo>
                  <a:lnTo>
                    <a:pt x="1864371" y="26785"/>
                  </a:lnTo>
                  <a:lnTo>
                    <a:pt x="1804412" y="19808"/>
                  </a:lnTo>
                  <a:lnTo>
                    <a:pt x="1743474" y="13846"/>
                  </a:lnTo>
                  <a:lnTo>
                    <a:pt x="1681627" y="8919"/>
                  </a:lnTo>
                  <a:lnTo>
                    <a:pt x="1618943" y="5049"/>
                  </a:lnTo>
                  <a:lnTo>
                    <a:pt x="1555495" y="2258"/>
                  </a:lnTo>
                  <a:lnTo>
                    <a:pt x="1491353" y="568"/>
                  </a:lnTo>
                  <a:lnTo>
                    <a:pt x="1426591" y="0"/>
                  </a:lnTo>
                </a:path>
              </a:pathLst>
            </a:custGeom>
            <a:ln w="28955">
              <a:solidFill>
                <a:srgbClr val="507D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7" name="Picture 4">
            <a:extLst>
              <a:ext uri="{FF2B5EF4-FFF2-40B4-BE49-F238E27FC236}">
                <a16:creationId xmlns:a16="http://schemas.microsoft.com/office/drawing/2014/main" id="{4EC853EE-CA25-9DF3-7668-B414955510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20" r="20682" b="4244"/>
          <a:stretch/>
        </p:blipFill>
        <p:spPr bwMode="auto">
          <a:xfrm>
            <a:off x="10279379" y="648025"/>
            <a:ext cx="1531621" cy="118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2064</Words>
  <Application>Microsoft Office PowerPoint</Application>
  <PresentationFormat>Широкоэкранный</PresentationFormat>
  <Paragraphs>269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Calibri</vt:lpstr>
      <vt:lpstr>Times New Roman</vt:lpstr>
      <vt:lpstr>Wingdings</vt:lpstr>
      <vt:lpstr>Office Theme</vt:lpstr>
      <vt:lpstr>Презентация PowerPoint</vt:lpstr>
      <vt:lpstr>«Обновление мира  начинается в школе» Д.И. Мендеелеев</vt:lpstr>
      <vt:lpstr>Обновленные ФГОС</vt:lpstr>
      <vt:lpstr>Обновленные ФГОС</vt:lpstr>
      <vt:lpstr>ФГОС – ключевой регулятор содержания  образования</vt:lpstr>
      <vt:lpstr>Презентация PowerPoint</vt:lpstr>
      <vt:lpstr>Презентация PowerPoint</vt:lpstr>
      <vt:lpstr>Сюжетные линии обновления обществоведческого  образования</vt:lpstr>
      <vt:lpstr>Учитель и содержание предмета</vt:lpstr>
      <vt:lpstr>Содержание учебного предмета «Обществознание»</vt:lpstr>
      <vt:lpstr>Основные изменения в учебном предмете «Обществознание»</vt:lpstr>
      <vt:lpstr>Особенности требований к результатам освоения  учебного предмета «Обществознание»</vt:lpstr>
      <vt:lpstr>Проект. Историко-культурный стандарт, 2013 г.</vt:lpstr>
      <vt:lpstr>Презентация PowerPoint</vt:lpstr>
      <vt:lpstr>Обновление содержания учебного  предмета «История» (ФГОС ООО)</vt:lpstr>
      <vt:lpstr>Обновление содержания учебного  предмета «История» (ПООП ООО)</vt:lpstr>
      <vt:lpstr>Обновление содержания учебного  предмета «История» (ПООП ООО)</vt:lpstr>
      <vt:lpstr>Обновление содержания учебного курса «История России» (ПООП ООО)</vt:lpstr>
      <vt:lpstr>Обновление содержания учебного  предмета «История» (ПООП ООО)</vt:lpstr>
      <vt:lpstr>Обновление содержания учебного  предмета «История» (ПООП ООО)</vt:lpstr>
      <vt:lpstr>дисциплин (модулей)</vt:lpstr>
      <vt:lpstr>Обновление содержания учебного  предмета «История» (ФГОС ООО)</vt:lpstr>
      <vt:lpstr>Обновление содержания учебного  предмета «История» (ФГОС ООО)</vt:lpstr>
      <vt:lpstr>Обновление содержания учебного  предмета «История» (ФГОС ООО)</vt:lpstr>
      <vt:lpstr>Обновление содержания учебного предмета «История» (ПООП ООО)</vt:lpstr>
      <vt:lpstr>Модуль «Введение в Новейшую историю России»  может быть реализован в двух вариантах:</vt:lpstr>
      <vt:lpstr>Особенности требований к результатам освоения учебного  предмета «История»</vt:lpstr>
      <vt:lpstr>Не оставайтесь в стороне…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Кравченко Ирина Николаевна</dc:creator>
  <cp:lastModifiedBy>123</cp:lastModifiedBy>
  <cp:revision>2</cp:revision>
  <dcterms:created xsi:type="dcterms:W3CDTF">2022-08-25T11:48:10Z</dcterms:created>
  <dcterms:modified xsi:type="dcterms:W3CDTF">2022-09-03T13:23:13Z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2022-08-25T00:00:00Z</vt:filetime>
  </property>
</Properties>
</file>